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League Gothic" panose="020B0604020202020204" charset="0"/>
      <p:regular r:id="rId15"/>
    </p:embeddedFont>
    <p:embeddedFont>
      <p:font typeface="Roboto" panose="02000000000000000000" pitchFamily="2" charset="0"/>
      <p:regular r:id="rId16"/>
      <p:bold r:id="rId17"/>
      <p:italic r:id="rId18"/>
      <p:boldItalic r:id="rId19"/>
    </p:embeddedFont>
    <p:embeddedFont>
      <p:font typeface="Roboto Bold" panose="02000000000000000000" pitchFamily="2" charset="0"/>
      <p:regular r:id="rId20"/>
      <p:bold r:id="rId21"/>
    </p:embeddedFont>
    <p:embeddedFont>
      <p:font typeface="Roboto Condensed" panose="02000000000000000000" pitchFamily="2" charset="0"/>
      <p:regular r:id="rId22"/>
      <p:bold r:id="rId23"/>
      <p:italic r:id="rId24"/>
      <p:boldItalic r:id="rId25"/>
    </p:embeddedFont>
    <p:embeddedFont>
      <p:font typeface="Roboto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8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png"/><Relationship Id="rId3" Type="http://schemas.openxmlformats.org/officeDocument/2006/relationships/image" Target="../media/image4.sv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jpeg"/><Relationship Id="rId2" Type="http://schemas.openxmlformats.org/officeDocument/2006/relationships/image" Target="../media/image3.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png"/><Relationship Id="rId19" Type="http://schemas.openxmlformats.org/officeDocument/2006/relationships/image" Target="../media/image9.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4.png"/><Relationship Id="rId3" Type="http://schemas.openxmlformats.org/officeDocument/2006/relationships/image" Target="../media/image8.sv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91"/>
        </a:solidFill>
        <a:effectLst/>
      </p:bgPr>
    </p:bg>
    <p:spTree>
      <p:nvGrpSpPr>
        <p:cNvPr id="1" name=""/>
        <p:cNvGrpSpPr/>
        <p:nvPr/>
      </p:nvGrpSpPr>
      <p:grpSpPr>
        <a:xfrm>
          <a:off x="0" y="0"/>
          <a:ext cx="0" cy="0"/>
          <a:chOff x="0" y="0"/>
          <a:chExt cx="0" cy="0"/>
        </a:xfrm>
      </p:grpSpPr>
      <p:grpSp>
        <p:nvGrpSpPr>
          <p:cNvPr id="2" name="Group 2"/>
          <p:cNvGrpSpPr/>
          <p:nvPr/>
        </p:nvGrpSpPr>
        <p:grpSpPr>
          <a:xfrm>
            <a:off x="11946438" y="0"/>
            <a:ext cx="7042113" cy="10287000"/>
            <a:chOff x="0" y="0"/>
            <a:chExt cx="9389484" cy="13716000"/>
          </a:xfrm>
        </p:grpSpPr>
        <p:pic>
          <p:nvPicPr>
            <p:cNvPr id="3" name="Picture 3"/>
            <p:cNvPicPr>
              <a:picLocks noChangeAspect="1"/>
            </p:cNvPicPr>
            <p:nvPr/>
          </p:nvPicPr>
          <p:blipFill>
            <a:blip r:embed="rId2">
              <a:alphaModFix amt="82000"/>
            </a:blip>
            <a:srcRect l="40611" r="8045"/>
            <a:stretch>
              <a:fillRect/>
            </a:stretch>
          </p:blipFill>
          <p:spPr>
            <a:xfrm>
              <a:off x="0" y="0"/>
              <a:ext cx="9389484" cy="13716000"/>
            </a:xfrm>
            <a:prstGeom prst="rect">
              <a:avLst/>
            </a:prstGeom>
          </p:spPr>
        </p:pic>
      </p:grpSp>
      <p:sp>
        <p:nvSpPr>
          <p:cNvPr id="4" name="TextBox 4"/>
          <p:cNvSpPr txBox="1"/>
          <p:nvPr/>
        </p:nvSpPr>
        <p:spPr>
          <a:xfrm>
            <a:off x="678424" y="1214802"/>
            <a:ext cx="8926697" cy="4353850"/>
          </a:xfrm>
          <a:prstGeom prst="rect">
            <a:avLst/>
          </a:prstGeom>
        </p:spPr>
        <p:txBody>
          <a:bodyPr lIns="0" tIns="0" rIns="0" bIns="0" rtlCol="0" anchor="t">
            <a:spAutoFit/>
          </a:bodyPr>
          <a:lstStyle/>
          <a:p>
            <a:pPr>
              <a:lnSpc>
                <a:spcPts val="16535"/>
              </a:lnSpc>
            </a:pPr>
            <a:r>
              <a:rPr lang="en-US" sz="17973" dirty="0">
                <a:solidFill>
                  <a:srgbClr val="FFB351"/>
                </a:solidFill>
                <a:latin typeface="League Gothic"/>
              </a:rPr>
              <a:t>United Way of </a:t>
            </a:r>
            <a:r>
              <a:rPr lang="en-US" sz="17973" dirty="0">
                <a:solidFill>
                  <a:srgbClr val="539ED0"/>
                </a:solidFill>
                <a:latin typeface="League Gothic"/>
              </a:rPr>
              <a:t>Wayne County</a:t>
            </a:r>
          </a:p>
        </p:txBody>
      </p:sp>
      <p:sp>
        <p:nvSpPr>
          <p:cNvPr id="5" name="TextBox 5"/>
          <p:cNvSpPr txBox="1"/>
          <p:nvPr/>
        </p:nvSpPr>
        <p:spPr>
          <a:xfrm>
            <a:off x="908985" y="9102125"/>
            <a:ext cx="5099376" cy="350451"/>
          </a:xfrm>
          <a:prstGeom prst="rect">
            <a:avLst/>
          </a:prstGeom>
        </p:spPr>
        <p:txBody>
          <a:bodyPr lIns="0" tIns="0" rIns="0" bIns="0" rtlCol="0" anchor="t">
            <a:spAutoFit/>
          </a:bodyPr>
          <a:lstStyle/>
          <a:p>
            <a:pPr>
              <a:lnSpc>
                <a:spcPts val="2550"/>
              </a:lnSpc>
            </a:pPr>
            <a:r>
              <a:rPr lang="en-US" sz="2550" spc="122" dirty="0">
                <a:solidFill>
                  <a:srgbClr val="FFFFFF"/>
                </a:solidFill>
                <a:latin typeface="Roboto Condensed"/>
              </a:rPr>
              <a:t>unitedwayne.org</a:t>
            </a:r>
          </a:p>
        </p:txBody>
      </p:sp>
      <p:sp>
        <p:nvSpPr>
          <p:cNvPr id="6" name="TextBox 6"/>
          <p:cNvSpPr txBox="1"/>
          <p:nvPr/>
        </p:nvSpPr>
        <p:spPr>
          <a:xfrm rot="5400000">
            <a:off x="7312752" y="3153753"/>
            <a:ext cx="7402438" cy="1645694"/>
          </a:xfrm>
          <a:prstGeom prst="rect">
            <a:avLst/>
          </a:prstGeom>
        </p:spPr>
        <p:txBody>
          <a:bodyPr lIns="0" tIns="0" rIns="0" bIns="0" rtlCol="0" anchor="t">
            <a:spAutoFit/>
          </a:bodyPr>
          <a:lstStyle/>
          <a:p>
            <a:pPr>
              <a:lnSpc>
                <a:spcPts val="11762"/>
              </a:lnSpc>
            </a:pPr>
            <a:r>
              <a:rPr lang="en-US" sz="13677" dirty="0">
                <a:solidFill>
                  <a:srgbClr val="FFFFFF"/>
                </a:solidFill>
                <a:latin typeface="League Gothic"/>
              </a:rPr>
              <a:t>IT STARTS WITH</a:t>
            </a:r>
          </a:p>
        </p:txBody>
      </p:sp>
      <p:sp>
        <p:nvSpPr>
          <p:cNvPr id="7" name="Freeform 7"/>
          <p:cNvSpPr/>
          <p:nvPr/>
        </p:nvSpPr>
        <p:spPr>
          <a:xfrm rot="5400000">
            <a:off x="10365121" y="8040202"/>
            <a:ext cx="1735850" cy="1639659"/>
          </a:xfrm>
          <a:custGeom>
            <a:avLst/>
            <a:gdLst/>
            <a:ahLst/>
            <a:cxnLst/>
            <a:rect l="l" t="t" r="r" b="b"/>
            <a:pathLst>
              <a:path w="1735850" h="1639659">
                <a:moveTo>
                  <a:pt x="0" y="0"/>
                </a:moveTo>
                <a:lnTo>
                  <a:pt x="1735850" y="0"/>
                </a:lnTo>
                <a:lnTo>
                  <a:pt x="1735850" y="1639659"/>
                </a:lnTo>
                <a:lnTo>
                  <a:pt x="0" y="1639659"/>
                </a:lnTo>
                <a:lnTo>
                  <a:pt x="0" y="0"/>
                </a:lnTo>
                <a:close/>
              </a:path>
            </a:pathLst>
          </a:custGeom>
          <a:blipFill>
            <a:blip r:embed="rId3">
              <a:alphaModFix amt="98000"/>
            </a:blip>
            <a:stretch>
              <a:fillRect/>
            </a:stretch>
          </a:blipFill>
        </p:spPr>
      </p:sp>
      <p:sp>
        <p:nvSpPr>
          <p:cNvPr id="8" name="TextBox 8"/>
          <p:cNvSpPr txBox="1"/>
          <p:nvPr/>
        </p:nvSpPr>
        <p:spPr>
          <a:xfrm>
            <a:off x="908985" y="5454351"/>
            <a:ext cx="8465576" cy="946819"/>
          </a:xfrm>
          <a:prstGeom prst="rect">
            <a:avLst/>
          </a:prstGeom>
        </p:spPr>
        <p:txBody>
          <a:bodyPr lIns="0" tIns="0" rIns="0" bIns="0" rtlCol="0" anchor="t">
            <a:spAutoFit/>
          </a:bodyPr>
          <a:lstStyle/>
          <a:p>
            <a:pPr>
              <a:lnSpc>
                <a:spcPts val="7656"/>
              </a:lnSpc>
            </a:pPr>
            <a:r>
              <a:rPr lang="en-US" sz="5468" dirty="0">
                <a:solidFill>
                  <a:srgbClr val="FFFFFF"/>
                </a:solidFill>
                <a:latin typeface="Roboto Italics"/>
              </a:rPr>
              <a:t>2023 Community Campaign</a:t>
            </a:r>
          </a:p>
        </p:txBody>
      </p:sp>
      <p:sp>
        <p:nvSpPr>
          <p:cNvPr id="9" name="Freeform 9"/>
          <p:cNvSpPr/>
          <p:nvPr/>
        </p:nvSpPr>
        <p:spPr>
          <a:xfrm rot="-10800000">
            <a:off x="908985" y="7572311"/>
            <a:ext cx="844062" cy="211015"/>
          </a:xfrm>
          <a:custGeom>
            <a:avLst/>
            <a:gdLst/>
            <a:ahLst/>
            <a:cxnLst/>
            <a:rect l="l" t="t" r="r" b="b"/>
            <a:pathLst>
              <a:path w="844062" h="211015">
                <a:moveTo>
                  <a:pt x="0" y="0"/>
                </a:moveTo>
                <a:lnTo>
                  <a:pt x="844062" y="0"/>
                </a:lnTo>
                <a:lnTo>
                  <a:pt x="844062" y="211015"/>
                </a:lnTo>
                <a:lnTo>
                  <a:pt x="0" y="211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AutoShape 10"/>
          <p:cNvSpPr/>
          <p:nvPr/>
        </p:nvSpPr>
        <p:spPr>
          <a:xfrm flipH="1">
            <a:off x="2193839" y="7663531"/>
            <a:ext cx="2456682" cy="0"/>
          </a:xfrm>
          <a:prstGeom prst="line">
            <a:avLst/>
          </a:prstGeom>
          <a:ln w="28575" cap="rnd">
            <a:solidFill>
              <a:srgbClr val="FF443B"/>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D9D9D9"/>
            </a:solidFill>
            <a:prstDash val="solid"/>
            <a:headEnd type="none" w="sm" len="sm"/>
            <a:tailEnd type="none" w="sm" len="sm"/>
          </a:ln>
        </p:spPr>
      </p:sp>
      <p:sp>
        <p:nvSpPr>
          <p:cNvPr id="3" name="AutoShape 3"/>
          <p:cNvSpPr/>
          <p:nvPr/>
        </p:nvSpPr>
        <p:spPr>
          <a:xfrm>
            <a:off x="-5640384" y="6884421"/>
            <a:ext cx="16256977" cy="8229600"/>
          </a:xfrm>
          <a:prstGeom prst="rect">
            <a:avLst/>
          </a:prstGeom>
          <a:solidFill>
            <a:srgbClr val="005191"/>
          </a:solidFill>
        </p:spPr>
      </p:sp>
      <p:sp>
        <p:nvSpPr>
          <p:cNvPr id="4" name="AutoShape 4"/>
          <p:cNvSpPr/>
          <p:nvPr/>
        </p:nvSpPr>
        <p:spPr>
          <a:xfrm>
            <a:off x="8922773" y="7314291"/>
            <a:ext cx="9952845" cy="2397208"/>
          </a:xfrm>
          <a:prstGeom prst="rect">
            <a:avLst/>
          </a:prstGeom>
          <a:solidFill>
            <a:srgbClr val="FFB351"/>
          </a:solidFill>
        </p:spPr>
      </p:sp>
      <p:grpSp>
        <p:nvGrpSpPr>
          <p:cNvPr id="5" name="Group 5"/>
          <p:cNvGrpSpPr/>
          <p:nvPr/>
        </p:nvGrpSpPr>
        <p:grpSpPr>
          <a:xfrm>
            <a:off x="1155376" y="773436"/>
            <a:ext cx="6110295" cy="9041372"/>
            <a:chOff x="0" y="0"/>
            <a:chExt cx="8147059" cy="12055163"/>
          </a:xfrm>
        </p:grpSpPr>
        <p:pic>
          <p:nvPicPr>
            <p:cNvPr id="6" name="Picture 6"/>
            <p:cNvPicPr>
              <a:picLocks noChangeAspect="1"/>
            </p:cNvPicPr>
            <p:nvPr/>
          </p:nvPicPr>
          <p:blipFill>
            <a:blip r:embed="rId2"/>
            <a:srcRect t="676" b="676"/>
            <a:stretch>
              <a:fillRect/>
            </a:stretch>
          </p:blipFill>
          <p:spPr>
            <a:xfrm>
              <a:off x="0" y="0"/>
              <a:ext cx="8147059" cy="12055163"/>
            </a:xfrm>
            <a:prstGeom prst="rect">
              <a:avLst/>
            </a:prstGeom>
          </p:spPr>
        </p:pic>
      </p:grpSp>
      <p:sp>
        <p:nvSpPr>
          <p:cNvPr id="7" name="Freeform 7"/>
          <p:cNvSpPr/>
          <p:nvPr/>
        </p:nvSpPr>
        <p:spPr>
          <a:xfrm rot="-5400000">
            <a:off x="16731762" y="1410919"/>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AutoShape 8"/>
          <p:cNvSpPr/>
          <p:nvPr/>
        </p:nvSpPr>
        <p:spPr>
          <a:xfrm rot="-5400000">
            <a:off x="15939739" y="3593303"/>
            <a:ext cx="2456682" cy="0"/>
          </a:xfrm>
          <a:prstGeom prst="line">
            <a:avLst/>
          </a:prstGeom>
          <a:ln w="28575" cap="rnd">
            <a:solidFill>
              <a:srgbClr val="FF443B"/>
            </a:solidFill>
            <a:prstDash val="solid"/>
            <a:headEnd type="none" w="sm" len="sm"/>
            <a:tailEnd type="none" w="sm" len="sm"/>
          </a:ln>
        </p:spPr>
      </p:sp>
      <p:sp>
        <p:nvSpPr>
          <p:cNvPr id="9" name="TextBox 9"/>
          <p:cNvSpPr txBox="1"/>
          <p:nvPr/>
        </p:nvSpPr>
        <p:spPr>
          <a:xfrm>
            <a:off x="7742897" y="858141"/>
            <a:ext cx="6787591" cy="1073376"/>
          </a:xfrm>
          <a:prstGeom prst="rect">
            <a:avLst/>
          </a:prstGeom>
        </p:spPr>
        <p:txBody>
          <a:bodyPr lIns="0" tIns="0" rIns="0" bIns="0" rtlCol="0" anchor="t">
            <a:spAutoFit/>
          </a:bodyPr>
          <a:lstStyle/>
          <a:p>
            <a:pPr>
              <a:lnSpc>
                <a:spcPts val="8057"/>
              </a:lnSpc>
              <a:spcBef>
                <a:spcPct val="0"/>
              </a:spcBef>
            </a:pPr>
            <a:r>
              <a:rPr lang="en-US" sz="8057" b="1" dirty="0">
                <a:solidFill>
                  <a:srgbClr val="19598D"/>
                </a:solidFill>
                <a:latin typeface="Roboto Bold" panose="02000000000000000000" pitchFamily="2" charset="0"/>
                <a:ea typeface="Roboto Bold" panose="02000000000000000000" pitchFamily="2" charset="0"/>
              </a:rPr>
              <a:t>Zach</a:t>
            </a:r>
          </a:p>
        </p:txBody>
      </p:sp>
      <p:sp>
        <p:nvSpPr>
          <p:cNvPr id="10" name="TextBox 10"/>
          <p:cNvSpPr txBox="1"/>
          <p:nvPr/>
        </p:nvSpPr>
        <p:spPr>
          <a:xfrm>
            <a:off x="7742897" y="1890832"/>
            <a:ext cx="9165779" cy="4392216"/>
          </a:xfrm>
          <a:prstGeom prst="rect">
            <a:avLst/>
          </a:prstGeom>
        </p:spPr>
        <p:txBody>
          <a:bodyPr lIns="0" tIns="0" rIns="0" bIns="0" rtlCol="0" anchor="t">
            <a:spAutoFit/>
          </a:bodyPr>
          <a:lstStyle/>
          <a:p>
            <a:pPr algn="just">
              <a:lnSpc>
                <a:spcPts val="3197"/>
              </a:lnSpc>
            </a:pPr>
            <a:r>
              <a:rPr lang="en-US" sz="2300" dirty="0">
                <a:solidFill>
                  <a:srgbClr val="005191"/>
                </a:solidFill>
                <a:latin typeface="Roboto"/>
              </a:rPr>
              <a:t>My name is Zach. I do not read very well, but thanks to my boss, at NC Sounds &amp; Security, I was referred to Literacy Connections, Adult Literacy Program. The tutor I met with in the evenings provided me with a great deal of confidence and before I knew it, I was able to step into a leadership role in my company.  I am now pursuing additional courses at Wayne Community College. Thanks to this program, my wonderful tutor, and my supportive boss, I have learned that literacy is so much more than reading; it’s a doorway to a brighter future. The tools given to me by the Adult Literacy Program increased my ability to understand my medications, grow in my career, and engage with my community.</a:t>
            </a:r>
          </a:p>
        </p:txBody>
      </p:sp>
      <p:sp>
        <p:nvSpPr>
          <p:cNvPr id="11" name="TextBox 11"/>
          <p:cNvSpPr txBox="1"/>
          <p:nvPr/>
        </p:nvSpPr>
        <p:spPr>
          <a:xfrm>
            <a:off x="9582201" y="7704941"/>
            <a:ext cx="7879541" cy="1596858"/>
          </a:xfrm>
          <a:prstGeom prst="rect">
            <a:avLst/>
          </a:prstGeom>
        </p:spPr>
        <p:txBody>
          <a:bodyPr lIns="0" tIns="0" rIns="0" bIns="0" rtlCol="0" anchor="t">
            <a:spAutoFit/>
          </a:bodyPr>
          <a:lstStyle/>
          <a:p>
            <a:pPr algn="just">
              <a:lnSpc>
                <a:spcPts val="3174"/>
              </a:lnSpc>
            </a:pPr>
            <a:r>
              <a:rPr lang="en-US" sz="2499" dirty="0">
                <a:solidFill>
                  <a:srgbClr val="FFFFFF"/>
                </a:solidFill>
                <a:latin typeface="Roboto"/>
              </a:rPr>
              <a:t>This is a true success story and a great example of how non-profits can work to improve lives, but this program would not exist, to the capacity it is, without the support of the United Way of Wayne County.   </a:t>
            </a:r>
          </a:p>
        </p:txBody>
      </p:sp>
      <p:sp>
        <p:nvSpPr>
          <p:cNvPr id="12" name="TextBox 12"/>
          <p:cNvSpPr txBox="1"/>
          <p:nvPr/>
        </p:nvSpPr>
        <p:spPr>
          <a:xfrm>
            <a:off x="13107172" y="9759124"/>
            <a:ext cx="5066068" cy="271039"/>
          </a:xfrm>
          <a:prstGeom prst="rect">
            <a:avLst/>
          </a:prstGeom>
        </p:spPr>
        <p:txBody>
          <a:bodyPr lIns="0" tIns="0" rIns="0" bIns="0" rtlCol="0" anchor="t">
            <a:spAutoFit/>
          </a:bodyPr>
          <a:lstStyle/>
          <a:p>
            <a:pPr marL="0" lvl="0" indent="0" algn="r">
              <a:lnSpc>
                <a:spcPts val="2050"/>
              </a:lnSpc>
              <a:spcBef>
                <a:spcPct val="0"/>
              </a:spcBef>
            </a:pPr>
            <a:r>
              <a:rPr lang="en-US" sz="2050" dirty="0">
                <a:solidFill>
                  <a:srgbClr val="D9D9D9"/>
                </a:solidFill>
                <a:latin typeface="Roboto"/>
              </a:rPr>
              <a:t>United Way of Wayne County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up of money falling&#10;&#10;Description automatically generated">
            <a:extLst>
              <a:ext uri="{FF2B5EF4-FFF2-40B4-BE49-F238E27FC236}">
                <a16:creationId xmlns:a16="http://schemas.microsoft.com/office/drawing/2014/main" id="{A4ABAB0A-FC0A-A3A3-C140-51D62D33E529}"/>
              </a:ext>
            </a:extLst>
          </p:cNvPr>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30112" y="-876294"/>
            <a:ext cx="18318111" cy="12801570"/>
          </a:xfrm>
          <a:prstGeom prst="rect">
            <a:avLst/>
          </a:prstGeom>
        </p:spPr>
      </p:pic>
      <p:sp>
        <p:nvSpPr>
          <p:cNvPr id="3" name="AutoShape 3"/>
          <p:cNvSpPr/>
          <p:nvPr/>
        </p:nvSpPr>
        <p:spPr>
          <a:xfrm>
            <a:off x="-685813" y="-158270"/>
            <a:ext cx="19659626" cy="6857990"/>
          </a:xfrm>
          <a:prstGeom prst="rect">
            <a:avLst/>
          </a:prstGeom>
          <a:solidFill>
            <a:srgbClr val="005191"/>
          </a:solidFill>
        </p:spPr>
      </p:sp>
      <p:sp>
        <p:nvSpPr>
          <p:cNvPr id="4" name="Freeform 4"/>
          <p:cNvSpPr/>
          <p:nvPr/>
        </p:nvSpPr>
        <p:spPr>
          <a:xfrm>
            <a:off x="16377677" y="923192"/>
            <a:ext cx="844062" cy="211015"/>
          </a:xfrm>
          <a:custGeom>
            <a:avLst/>
            <a:gdLst/>
            <a:ahLst/>
            <a:cxnLst/>
            <a:rect l="l" t="t" r="r" b="b"/>
            <a:pathLst>
              <a:path w="844062" h="211015">
                <a:moveTo>
                  <a:pt x="0" y="0"/>
                </a:moveTo>
                <a:lnTo>
                  <a:pt x="844062" y="0"/>
                </a:lnTo>
                <a:lnTo>
                  <a:pt x="844062" y="211016"/>
                </a:lnTo>
                <a:lnTo>
                  <a:pt x="0" y="211016"/>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5" name="Freeform 5"/>
          <p:cNvSpPr/>
          <p:nvPr/>
        </p:nvSpPr>
        <p:spPr>
          <a:xfrm rot="-10800000">
            <a:off x="1028700" y="923192"/>
            <a:ext cx="844062" cy="211015"/>
          </a:xfrm>
          <a:custGeom>
            <a:avLst/>
            <a:gdLst/>
            <a:ahLst/>
            <a:cxnLst/>
            <a:rect l="l" t="t" r="r" b="b"/>
            <a:pathLst>
              <a:path w="844062" h="211015">
                <a:moveTo>
                  <a:pt x="0" y="0"/>
                </a:moveTo>
                <a:lnTo>
                  <a:pt x="844062" y="0"/>
                </a:lnTo>
                <a:lnTo>
                  <a:pt x="844062" y="211016"/>
                </a:lnTo>
                <a:lnTo>
                  <a:pt x="0" y="211016"/>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6" name="AutoShape 6"/>
          <p:cNvSpPr/>
          <p:nvPr/>
        </p:nvSpPr>
        <p:spPr>
          <a:xfrm rot="23662">
            <a:off x="13861144" y="1014412"/>
            <a:ext cx="2075766" cy="0"/>
          </a:xfrm>
          <a:prstGeom prst="line">
            <a:avLst/>
          </a:prstGeom>
          <a:ln w="28575" cap="rnd">
            <a:solidFill>
              <a:srgbClr val="FFB351">
                <a:alpha val="74902"/>
              </a:srgbClr>
            </a:solidFill>
            <a:prstDash val="solid"/>
            <a:headEnd type="none" w="sm" len="sm"/>
            <a:tailEnd type="none" w="sm" len="sm"/>
          </a:ln>
        </p:spPr>
      </p:sp>
      <p:sp>
        <p:nvSpPr>
          <p:cNvPr id="7" name="AutoShape 7"/>
          <p:cNvSpPr/>
          <p:nvPr/>
        </p:nvSpPr>
        <p:spPr>
          <a:xfrm rot="-10776337">
            <a:off x="2313529" y="1014413"/>
            <a:ext cx="2075766" cy="0"/>
          </a:xfrm>
          <a:prstGeom prst="line">
            <a:avLst/>
          </a:prstGeom>
          <a:ln w="28575" cap="rnd">
            <a:solidFill>
              <a:srgbClr val="FFB351">
                <a:alpha val="74902"/>
              </a:srgbClr>
            </a:solidFill>
            <a:prstDash val="solid"/>
            <a:headEnd type="none" w="sm" len="sm"/>
            <a:tailEnd type="none" w="sm" len="sm"/>
          </a:ln>
        </p:spPr>
      </p:sp>
      <p:sp>
        <p:nvSpPr>
          <p:cNvPr id="8" name="AutoShape 8"/>
          <p:cNvSpPr/>
          <p:nvPr/>
        </p:nvSpPr>
        <p:spPr>
          <a:xfrm>
            <a:off x="-282420" y="9096375"/>
            <a:ext cx="18852841" cy="0"/>
          </a:xfrm>
          <a:prstGeom prst="line">
            <a:avLst/>
          </a:prstGeom>
          <a:ln w="28575" cap="rnd">
            <a:solidFill>
              <a:srgbClr val="D9D9D9"/>
            </a:solidFill>
            <a:prstDash val="solid"/>
            <a:headEnd type="none" w="sm" len="sm"/>
            <a:tailEnd type="none" w="sm" len="sm"/>
          </a:ln>
          <a:effectLst>
            <a:softEdge rad="63500"/>
          </a:effectLst>
        </p:spPr>
      </p:sp>
      <p:sp>
        <p:nvSpPr>
          <p:cNvPr id="9" name="Freeform 9"/>
          <p:cNvSpPr/>
          <p:nvPr/>
        </p:nvSpPr>
        <p:spPr>
          <a:xfrm>
            <a:off x="7359413" y="9412870"/>
            <a:ext cx="3569174" cy="650139"/>
          </a:xfrm>
          <a:custGeom>
            <a:avLst/>
            <a:gdLst/>
            <a:ahLst/>
            <a:cxnLst/>
            <a:rect l="l" t="t" r="r" b="b"/>
            <a:pathLst>
              <a:path w="3569174" h="650139">
                <a:moveTo>
                  <a:pt x="0" y="0"/>
                </a:moveTo>
                <a:lnTo>
                  <a:pt x="3569174" y="0"/>
                </a:lnTo>
                <a:lnTo>
                  <a:pt x="3569174" y="650139"/>
                </a:lnTo>
                <a:lnTo>
                  <a:pt x="0" y="650139"/>
                </a:lnTo>
                <a:lnTo>
                  <a:pt x="0" y="0"/>
                </a:lnTo>
                <a:close/>
              </a:path>
            </a:pathLst>
          </a:custGeom>
          <a:blipFill>
            <a:blip r:embed="rId5"/>
            <a:stretch>
              <a:fillRect/>
            </a:stretch>
          </a:blipFill>
        </p:spPr>
      </p:sp>
      <p:sp>
        <p:nvSpPr>
          <p:cNvPr id="10" name="TextBox 10"/>
          <p:cNvSpPr txBox="1"/>
          <p:nvPr/>
        </p:nvSpPr>
        <p:spPr>
          <a:xfrm>
            <a:off x="742666" y="4780541"/>
            <a:ext cx="16751332" cy="995440"/>
          </a:xfrm>
          <a:prstGeom prst="rect">
            <a:avLst/>
          </a:prstGeom>
        </p:spPr>
        <p:txBody>
          <a:bodyPr lIns="0" tIns="0" rIns="0" bIns="0" rtlCol="0" anchor="t">
            <a:spAutoFit/>
          </a:bodyPr>
          <a:lstStyle/>
          <a:p>
            <a:pPr algn="ctr">
              <a:lnSpc>
                <a:spcPts val="3919"/>
              </a:lnSpc>
            </a:pPr>
            <a:r>
              <a:rPr lang="en-US" sz="2799" dirty="0">
                <a:solidFill>
                  <a:srgbClr val="FFFFFF"/>
                </a:solidFill>
                <a:latin typeface="Roboto Bold"/>
              </a:rPr>
              <a:t>United Way of Wayne County measures their success in lives changed and they're asking you to partner with them to invest in our community by committing your fair share in 2024.</a:t>
            </a:r>
          </a:p>
        </p:txBody>
      </p:sp>
      <p:sp>
        <p:nvSpPr>
          <p:cNvPr id="11" name="TextBox 11"/>
          <p:cNvSpPr txBox="1"/>
          <p:nvPr/>
        </p:nvSpPr>
        <p:spPr>
          <a:xfrm>
            <a:off x="12155670" y="9296400"/>
            <a:ext cx="5066068" cy="271039"/>
          </a:xfrm>
          <a:prstGeom prst="rect">
            <a:avLst/>
          </a:prstGeom>
        </p:spPr>
        <p:txBody>
          <a:bodyPr lIns="0" tIns="0" rIns="0" bIns="0" rtlCol="0" anchor="t">
            <a:spAutoFit/>
          </a:bodyPr>
          <a:lstStyle/>
          <a:p>
            <a:pPr marL="0" lvl="0" indent="0" algn="r">
              <a:lnSpc>
                <a:spcPts val="2050"/>
              </a:lnSpc>
              <a:spcBef>
                <a:spcPct val="0"/>
              </a:spcBef>
            </a:pPr>
            <a:r>
              <a:rPr lang="en-US" sz="2050">
                <a:solidFill>
                  <a:srgbClr val="D9D9D9"/>
                </a:solidFill>
                <a:latin typeface="Roboto"/>
              </a:rPr>
              <a:t>United Way of Wayne County</a:t>
            </a:r>
          </a:p>
        </p:txBody>
      </p:sp>
      <p:sp>
        <p:nvSpPr>
          <p:cNvPr id="15" name="TextBox 15"/>
          <p:cNvSpPr txBox="1"/>
          <p:nvPr/>
        </p:nvSpPr>
        <p:spPr>
          <a:xfrm>
            <a:off x="270574" y="7224978"/>
            <a:ext cx="17519666" cy="1314462"/>
          </a:xfrm>
          <a:prstGeom prst="rect">
            <a:avLst/>
          </a:prstGeom>
        </p:spPr>
        <p:txBody>
          <a:bodyPr lIns="0" tIns="0" rIns="0" bIns="0" rtlCol="0" anchor="t">
            <a:spAutoFit/>
          </a:bodyPr>
          <a:lstStyle/>
          <a:p>
            <a:pPr algn="ctr">
              <a:lnSpc>
                <a:spcPts val="3499"/>
              </a:lnSpc>
            </a:pPr>
            <a:r>
              <a:rPr lang="en-US" sz="2499" dirty="0">
                <a:solidFill>
                  <a:srgbClr val="005191"/>
                </a:solidFill>
                <a:latin typeface="Roboto Bold"/>
              </a:rPr>
              <a:t>By pledging as little as one hour of pay per month for the coming year, you qualify for their annual fair share drawing and a chance to win $10,000 cash. But more than that, you are helping change the stories of individuals and families who are in need of health and human services right here in Wayne County. </a:t>
            </a:r>
          </a:p>
        </p:txBody>
      </p:sp>
      <p:sp>
        <p:nvSpPr>
          <p:cNvPr id="16" name="TextBox 16"/>
          <p:cNvSpPr txBox="1"/>
          <p:nvPr/>
        </p:nvSpPr>
        <p:spPr>
          <a:xfrm>
            <a:off x="768334" y="9296400"/>
            <a:ext cx="5099376" cy="271039"/>
          </a:xfrm>
          <a:prstGeom prst="rect">
            <a:avLst/>
          </a:prstGeom>
        </p:spPr>
        <p:txBody>
          <a:bodyPr lIns="0" tIns="0" rIns="0" bIns="0" rtlCol="0" anchor="t">
            <a:spAutoFit/>
          </a:bodyPr>
          <a:lstStyle/>
          <a:p>
            <a:pPr>
              <a:lnSpc>
                <a:spcPts val="2050"/>
              </a:lnSpc>
            </a:pPr>
            <a:r>
              <a:rPr lang="en-US" sz="2050" dirty="0">
                <a:solidFill>
                  <a:srgbClr val="D9D9D9"/>
                </a:solidFill>
                <a:latin typeface="Roboto"/>
              </a:rPr>
              <a:t>unitedwayne.org</a:t>
            </a:r>
          </a:p>
        </p:txBody>
      </p:sp>
      <p:pic>
        <p:nvPicPr>
          <p:cNvPr id="22" name="Picture 21" descr="A black background with white text&#10;&#10;Description automatically generated">
            <a:extLst>
              <a:ext uri="{FF2B5EF4-FFF2-40B4-BE49-F238E27FC236}">
                <a16:creationId xmlns:a16="http://schemas.microsoft.com/office/drawing/2014/main" id="{595EA686-4097-73E6-89F5-0B592D33F5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6161" y="-2516107"/>
            <a:ext cx="9064343" cy="90643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D9D9D9"/>
            </a:solidFill>
            <a:prstDash val="solid"/>
            <a:headEnd type="none" w="sm" len="sm"/>
            <a:tailEnd type="none" w="sm" len="sm"/>
          </a:ln>
        </p:spPr>
      </p:sp>
      <p:grpSp>
        <p:nvGrpSpPr>
          <p:cNvPr id="3" name="Group 3"/>
          <p:cNvGrpSpPr/>
          <p:nvPr/>
        </p:nvGrpSpPr>
        <p:grpSpPr>
          <a:xfrm>
            <a:off x="8424727" y="0"/>
            <a:ext cx="9863273" cy="10287000"/>
            <a:chOff x="0" y="0"/>
            <a:chExt cx="13151031" cy="13716000"/>
          </a:xfrm>
        </p:grpSpPr>
        <p:pic>
          <p:nvPicPr>
            <p:cNvPr id="4" name="Picture 4"/>
            <p:cNvPicPr>
              <a:picLocks noChangeAspect="1"/>
            </p:cNvPicPr>
            <p:nvPr/>
          </p:nvPicPr>
          <p:blipFill>
            <a:blip r:embed="rId2"/>
            <a:srcRect l="14044" r="14044"/>
            <a:stretch>
              <a:fillRect/>
            </a:stretch>
          </p:blipFill>
          <p:spPr>
            <a:xfrm>
              <a:off x="0" y="0"/>
              <a:ext cx="13151031" cy="13716000"/>
            </a:xfrm>
            <a:prstGeom prst="rect">
              <a:avLst/>
            </a:prstGeom>
          </p:spPr>
        </p:pic>
      </p:grpSp>
      <p:sp>
        <p:nvSpPr>
          <p:cNvPr id="5" name="Freeform 5"/>
          <p:cNvSpPr/>
          <p:nvPr/>
        </p:nvSpPr>
        <p:spPr>
          <a:xfrm rot="-5400000">
            <a:off x="108914" y="2895449"/>
            <a:ext cx="844062" cy="211015"/>
          </a:xfrm>
          <a:custGeom>
            <a:avLst/>
            <a:gdLst/>
            <a:ahLst/>
            <a:cxnLst/>
            <a:rect l="l" t="t" r="r" b="b"/>
            <a:pathLst>
              <a:path w="844062" h="211015">
                <a:moveTo>
                  <a:pt x="0" y="0"/>
                </a:moveTo>
                <a:lnTo>
                  <a:pt x="844062" y="0"/>
                </a:lnTo>
                <a:lnTo>
                  <a:pt x="844062" y="211015"/>
                </a:lnTo>
                <a:lnTo>
                  <a:pt x="0" y="21101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6" name="AutoShape 6"/>
          <p:cNvSpPr/>
          <p:nvPr/>
        </p:nvSpPr>
        <p:spPr>
          <a:xfrm flipV="1">
            <a:off x="523801" y="3863779"/>
            <a:ext cx="14288" cy="2075717"/>
          </a:xfrm>
          <a:prstGeom prst="line">
            <a:avLst/>
          </a:prstGeom>
          <a:ln w="28575" cap="rnd">
            <a:solidFill>
              <a:srgbClr val="FF443B">
                <a:alpha val="74902"/>
              </a:srgbClr>
            </a:solidFill>
            <a:prstDash val="solid"/>
            <a:headEnd type="none" w="sm" len="sm"/>
            <a:tailEnd type="none" w="sm" len="sm"/>
          </a:ln>
        </p:spPr>
      </p:sp>
      <p:sp>
        <p:nvSpPr>
          <p:cNvPr id="7" name="Freeform 7"/>
          <p:cNvSpPr/>
          <p:nvPr/>
        </p:nvSpPr>
        <p:spPr>
          <a:xfrm>
            <a:off x="2206996" y="630047"/>
            <a:ext cx="4377107" cy="797307"/>
          </a:xfrm>
          <a:custGeom>
            <a:avLst/>
            <a:gdLst/>
            <a:ahLst/>
            <a:cxnLst/>
            <a:rect l="l" t="t" r="r" b="b"/>
            <a:pathLst>
              <a:path w="4377107" h="797307">
                <a:moveTo>
                  <a:pt x="0" y="0"/>
                </a:moveTo>
                <a:lnTo>
                  <a:pt x="4377107" y="0"/>
                </a:lnTo>
                <a:lnTo>
                  <a:pt x="4377107" y="797306"/>
                </a:lnTo>
                <a:lnTo>
                  <a:pt x="0" y="797306"/>
                </a:lnTo>
                <a:lnTo>
                  <a:pt x="0" y="0"/>
                </a:lnTo>
                <a:close/>
              </a:path>
            </a:pathLst>
          </a:custGeom>
          <a:blipFill>
            <a:blip r:embed="rId5"/>
            <a:stretch>
              <a:fillRect/>
            </a:stretch>
          </a:blipFill>
        </p:spPr>
      </p:sp>
      <p:sp>
        <p:nvSpPr>
          <p:cNvPr id="8" name="TextBox 8"/>
          <p:cNvSpPr txBox="1"/>
          <p:nvPr/>
        </p:nvSpPr>
        <p:spPr>
          <a:xfrm>
            <a:off x="1028700" y="9296400"/>
            <a:ext cx="5099376" cy="271039"/>
          </a:xfrm>
          <a:prstGeom prst="rect">
            <a:avLst/>
          </a:prstGeom>
        </p:spPr>
        <p:txBody>
          <a:bodyPr lIns="0" tIns="0" rIns="0" bIns="0" rtlCol="0" anchor="t">
            <a:spAutoFit/>
          </a:bodyPr>
          <a:lstStyle/>
          <a:p>
            <a:pPr>
              <a:lnSpc>
                <a:spcPts val="2050"/>
              </a:lnSpc>
            </a:pPr>
            <a:r>
              <a:rPr lang="en-US" sz="2050">
                <a:solidFill>
                  <a:srgbClr val="D9D9D9"/>
                </a:solidFill>
                <a:latin typeface="Roboto"/>
              </a:rPr>
              <a:t>United Way of Wayne County</a:t>
            </a:r>
          </a:p>
        </p:txBody>
      </p:sp>
      <p:sp>
        <p:nvSpPr>
          <p:cNvPr id="9" name="TextBox 9"/>
          <p:cNvSpPr txBox="1"/>
          <p:nvPr/>
        </p:nvSpPr>
        <p:spPr>
          <a:xfrm>
            <a:off x="1093653" y="2598017"/>
            <a:ext cx="7048653" cy="2051844"/>
          </a:xfrm>
          <a:prstGeom prst="rect">
            <a:avLst/>
          </a:prstGeom>
        </p:spPr>
        <p:txBody>
          <a:bodyPr wrap="square" lIns="0" tIns="0" rIns="0" bIns="0" rtlCol="0" anchor="t">
            <a:spAutoFit/>
          </a:bodyPr>
          <a:lstStyle/>
          <a:p>
            <a:pPr>
              <a:lnSpc>
                <a:spcPts val="8000"/>
              </a:lnSpc>
              <a:spcBef>
                <a:spcPct val="0"/>
              </a:spcBef>
            </a:pPr>
            <a:r>
              <a:rPr lang="en-US" sz="8000" b="1" dirty="0">
                <a:solidFill>
                  <a:srgbClr val="19598D"/>
                </a:solidFill>
                <a:latin typeface="Roboto Bold" panose="02000000000000000000" pitchFamily="2" charset="0"/>
                <a:ea typeface="Roboto Bold" panose="02000000000000000000" pitchFamily="2" charset="0"/>
              </a:rPr>
              <a:t>United Way of Wayne County</a:t>
            </a:r>
          </a:p>
        </p:txBody>
      </p:sp>
      <p:sp>
        <p:nvSpPr>
          <p:cNvPr id="10" name="TextBox 10"/>
          <p:cNvSpPr txBox="1"/>
          <p:nvPr/>
        </p:nvSpPr>
        <p:spPr>
          <a:xfrm>
            <a:off x="1093653" y="5453044"/>
            <a:ext cx="6603793" cy="2174771"/>
          </a:xfrm>
          <a:prstGeom prst="rect">
            <a:avLst/>
          </a:prstGeom>
        </p:spPr>
        <p:txBody>
          <a:bodyPr lIns="0" tIns="0" rIns="0" bIns="0" rtlCol="0" anchor="t">
            <a:spAutoFit/>
          </a:bodyPr>
          <a:lstStyle/>
          <a:p>
            <a:pPr algn="just">
              <a:lnSpc>
                <a:spcPts val="3499"/>
              </a:lnSpc>
            </a:pPr>
            <a:r>
              <a:rPr lang="en-US" sz="2499">
                <a:solidFill>
                  <a:srgbClr val="005191"/>
                </a:solidFill>
                <a:latin typeface="Roboto"/>
              </a:rPr>
              <a:t>United Way of Wayne County has been serving our community for nearly 100 years (98 to be exact), by inviting our citizens to invest in life-changing programs and address community needs with solutions!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286875"/>
            <a:ext cx="18852841" cy="0"/>
          </a:xfrm>
          <a:prstGeom prst="line">
            <a:avLst/>
          </a:prstGeom>
          <a:ln w="28575" cap="rnd">
            <a:solidFill>
              <a:srgbClr val="D9D9D9"/>
            </a:solidFill>
            <a:prstDash val="solid"/>
            <a:headEnd type="none" w="sm" len="sm"/>
            <a:tailEnd type="none" w="sm" len="sm"/>
          </a:ln>
        </p:spPr>
      </p:sp>
      <p:sp>
        <p:nvSpPr>
          <p:cNvPr id="3" name="Freeform 3"/>
          <p:cNvSpPr/>
          <p:nvPr/>
        </p:nvSpPr>
        <p:spPr>
          <a:xfrm rot="-5400000">
            <a:off x="215412" y="124997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sp>
        <p:nvSpPr>
          <p:cNvPr id="4" name="AutoShape 4"/>
          <p:cNvSpPr/>
          <p:nvPr/>
        </p:nvSpPr>
        <p:spPr>
          <a:xfrm rot="-5376337">
            <a:off x="-400441" y="3241875"/>
            <a:ext cx="2075766" cy="0"/>
          </a:xfrm>
          <a:prstGeom prst="line">
            <a:avLst/>
          </a:prstGeom>
          <a:ln w="28575" cap="rnd">
            <a:solidFill>
              <a:srgbClr val="539ED0">
                <a:alpha val="74902"/>
              </a:srgbClr>
            </a:solidFill>
            <a:prstDash val="solid"/>
            <a:headEnd type="none" w="sm" len="sm"/>
            <a:tailEnd type="none" w="sm" len="sm"/>
          </a:ln>
        </p:spPr>
      </p:sp>
      <p:sp>
        <p:nvSpPr>
          <p:cNvPr id="5" name="AutoShape 5"/>
          <p:cNvSpPr/>
          <p:nvPr/>
        </p:nvSpPr>
        <p:spPr>
          <a:xfrm flipH="1">
            <a:off x="10163168" y="-6692380"/>
            <a:ext cx="0" cy="17155826"/>
          </a:xfrm>
          <a:prstGeom prst="line">
            <a:avLst/>
          </a:prstGeom>
          <a:ln w="114300" cap="flat">
            <a:solidFill>
              <a:srgbClr val="005191"/>
            </a:solidFill>
            <a:prstDash val="solid"/>
            <a:headEnd type="none" w="sm" len="sm"/>
            <a:tailEnd type="none" w="sm" len="sm"/>
          </a:ln>
        </p:spPr>
      </p:sp>
      <p:sp>
        <p:nvSpPr>
          <p:cNvPr id="6" name="AutoShape 6"/>
          <p:cNvSpPr/>
          <p:nvPr/>
        </p:nvSpPr>
        <p:spPr>
          <a:xfrm>
            <a:off x="18227173" y="-5953226"/>
            <a:ext cx="3677" cy="17229584"/>
          </a:xfrm>
          <a:prstGeom prst="line">
            <a:avLst/>
          </a:prstGeom>
          <a:ln w="114300" cap="flat">
            <a:solidFill>
              <a:srgbClr val="005191"/>
            </a:solidFill>
            <a:prstDash val="solid"/>
            <a:headEnd type="none" w="sm" len="sm"/>
            <a:tailEnd type="none" w="sm" len="sm"/>
          </a:ln>
        </p:spPr>
      </p:sp>
      <p:sp>
        <p:nvSpPr>
          <p:cNvPr id="7" name="AutoShape 7"/>
          <p:cNvSpPr/>
          <p:nvPr/>
        </p:nvSpPr>
        <p:spPr>
          <a:xfrm>
            <a:off x="18124585" y="-6100856"/>
            <a:ext cx="0" cy="17155826"/>
          </a:xfrm>
          <a:prstGeom prst="line">
            <a:avLst/>
          </a:prstGeom>
          <a:ln w="114300" cap="flat">
            <a:solidFill>
              <a:srgbClr val="FFB351"/>
            </a:solidFill>
            <a:prstDash val="solid"/>
            <a:headEnd type="none" w="sm" len="sm"/>
            <a:tailEnd type="none" w="sm" len="sm"/>
          </a:ln>
        </p:spPr>
      </p:sp>
      <p:sp>
        <p:nvSpPr>
          <p:cNvPr id="8" name="AutoShape 8"/>
          <p:cNvSpPr/>
          <p:nvPr/>
        </p:nvSpPr>
        <p:spPr>
          <a:xfrm>
            <a:off x="10269433" y="-6027034"/>
            <a:ext cx="0" cy="17155826"/>
          </a:xfrm>
          <a:prstGeom prst="line">
            <a:avLst/>
          </a:prstGeom>
          <a:ln w="114300" cap="flat">
            <a:solidFill>
              <a:srgbClr val="FFB351"/>
            </a:solidFill>
            <a:prstDash val="solid"/>
            <a:headEnd type="none" w="sm" len="sm"/>
            <a:tailEnd type="none" w="sm" len="sm"/>
          </a:ln>
        </p:spPr>
      </p:sp>
      <p:sp>
        <p:nvSpPr>
          <p:cNvPr id="9" name="AutoShape 9"/>
          <p:cNvSpPr/>
          <p:nvPr/>
        </p:nvSpPr>
        <p:spPr>
          <a:xfrm flipH="1">
            <a:off x="18018320" y="-6100856"/>
            <a:ext cx="0" cy="17155826"/>
          </a:xfrm>
          <a:prstGeom prst="line">
            <a:avLst/>
          </a:prstGeom>
          <a:ln w="114300" cap="flat">
            <a:solidFill>
              <a:srgbClr val="FF443B"/>
            </a:solidFill>
            <a:prstDash val="solid"/>
            <a:headEnd type="none" w="sm" len="sm"/>
            <a:tailEnd type="none" w="sm" len="sm"/>
          </a:ln>
        </p:spPr>
      </p:sp>
      <p:sp>
        <p:nvSpPr>
          <p:cNvPr id="10" name="AutoShape 10"/>
          <p:cNvSpPr/>
          <p:nvPr/>
        </p:nvSpPr>
        <p:spPr>
          <a:xfrm>
            <a:off x="10375698" y="-6368146"/>
            <a:ext cx="0" cy="17155826"/>
          </a:xfrm>
          <a:prstGeom prst="line">
            <a:avLst/>
          </a:prstGeom>
          <a:ln w="114300" cap="flat">
            <a:solidFill>
              <a:srgbClr val="FF443B"/>
            </a:solidFill>
            <a:prstDash val="solid"/>
            <a:headEnd type="none" w="sm" len="sm"/>
            <a:tailEnd type="none" w="sm" len="sm"/>
          </a:ln>
        </p:spPr>
      </p:sp>
      <p:grpSp>
        <p:nvGrpSpPr>
          <p:cNvPr id="11" name="Group 11"/>
          <p:cNvGrpSpPr/>
          <p:nvPr/>
        </p:nvGrpSpPr>
        <p:grpSpPr>
          <a:xfrm>
            <a:off x="11175798" y="851516"/>
            <a:ext cx="2132204" cy="2132204"/>
            <a:chOff x="0" y="0"/>
            <a:chExt cx="2842938" cy="2842938"/>
          </a:xfrm>
        </p:grpSpPr>
        <p:grpSp>
          <p:nvGrpSpPr>
            <p:cNvPr id="12" name="Group 12"/>
            <p:cNvGrpSpPr/>
            <p:nvPr/>
          </p:nvGrpSpPr>
          <p:grpSpPr>
            <a:xfrm>
              <a:off x="0" y="0"/>
              <a:ext cx="2842938" cy="2842938"/>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5191"/>
              </a:solidFill>
            </p:spPr>
          </p:sp>
          <p:sp>
            <p:nvSpPr>
              <p:cNvPr id="14" name="TextBox 14"/>
              <p:cNvSpPr txBox="1"/>
              <p:nvPr/>
            </p:nvSpPr>
            <p:spPr>
              <a:xfrm>
                <a:off x="76200" y="76200"/>
                <a:ext cx="660400" cy="660400"/>
              </a:xfrm>
              <a:prstGeom prst="rect">
                <a:avLst/>
              </a:prstGeom>
            </p:spPr>
            <p:txBody>
              <a:bodyPr lIns="50800" tIns="50800" rIns="50800" bIns="50800" rtlCol="0" anchor="ctr"/>
              <a:lstStyle/>
              <a:p>
                <a:pPr algn="ctr">
                  <a:lnSpc>
                    <a:spcPts val="992"/>
                  </a:lnSpc>
                </a:pPr>
                <a:endParaRPr/>
              </a:p>
            </p:txBody>
          </p:sp>
        </p:grpSp>
        <p:grpSp>
          <p:nvGrpSpPr>
            <p:cNvPr id="15" name="Group 15"/>
            <p:cNvGrpSpPr/>
            <p:nvPr/>
          </p:nvGrpSpPr>
          <p:grpSpPr>
            <a:xfrm>
              <a:off x="193537" y="193537"/>
              <a:ext cx="2455865" cy="2455865"/>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7" name="TextBox 17"/>
              <p:cNvSpPr txBox="1"/>
              <p:nvPr/>
            </p:nvSpPr>
            <p:spPr>
              <a:xfrm>
                <a:off x="76200" y="76200"/>
                <a:ext cx="660400" cy="660400"/>
              </a:xfrm>
              <a:prstGeom prst="rect">
                <a:avLst/>
              </a:prstGeom>
            </p:spPr>
            <p:txBody>
              <a:bodyPr lIns="50800" tIns="50800" rIns="50800" bIns="50800" rtlCol="0" anchor="ctr"/>
              <a:lstStyle/>
              <a:p>
                <a:pPr algn="ctr">
                  <a:lnSpc>
                    <a:spcPts val="992"/>
                  </a:lnSpc>
                </a:pPr>
                <a:endParaRPr/>
              </a:p>
            </p:txBody>
          </p:sp>
        </p:grpSp>
      </p:grpSp>
      <p:grpSp>
        <p:nvGrpSpPr>
          <p:cNvPr id="18" name="Group 18"/>
          <p:cNvGrpSpPr/>
          <p:nvPr/>
        </p:nvGrpSpPr>
        <p:grpSpPr>
          <a:xfrm>
            <a:off x="11175798" y="4930680"/>
            <a:ext cx="2132204" cy="2132204"/>
            <a:chOff x="0" y="0"/>
            <a:chExt cx="2842938" cy="2842938"/>
          </a:xfrm>
        </p:grpSpPr>
        <p:grpSp>
          <p:nvGrpSpPr>
            <p:cNvPr id="19" name="Group 19"/>
            <p:cNvGrpSpPr/>
            <p:nvPr/>
          </p:nvGrpSpPr>
          <p:grpSpPr>
            <a:xfrm>
              <a:off x="0" y="0"/>
              <a:ext cx="2842938" cy="2842938"/>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443B"/>
              </a:solidFill>
            </p:spPr>
          </p:sp>
          <p:sp>
            <p:nvSpPr>
              <p:cNvPr id="21" name="TextBox 21"/>
              <p:cNvSpPr txBox="1"/>
              <p:nvPr/>
            </p:nvSpPr>
            <p:spPr>
              <a:xfrm>
                <a:off x="76200" y="76200"/>
                <a:ext cx="660400" cy="660400"/>
              </a:xfrm>
              <a:prstGeom prst="rect">
                <a:avLst/>
              </a:prstGeom>
            </p:spPr>
            <p:txBody>
              <a:bodyPr lIns="50800" tIns="50800" rIns="50800" bIns="50800" rtlCol="0" anchor="ctr"/>
              <a:lstStyle/>
              <a:p>
                <a:pPr algn="ctr">
                  <a:lnSpc>
                    <a:spcPts val="992"/>
                  </a:lnSpc>
                </a:pPr>
                <a:endParaRPr/>
              </a:p>
            </p:txBody>
          </p:sp>
        </p:grpSp>
        <p:grpSp>
          <p:nvGrpSpPr>
            <p:cNvPr id="22" name="Group 22"/>
            <p:cNvGrpSpPr/>
            <p:nvPr/>
          </p:nvGrpSpPr>
          <p:grpSpPr>
            <a:xfrm>
              <a:off x="193537" y="189493"/>
              <a:ext cx="2455865" cy="2455865"/>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4" name="TextBox 24"/>
              <p:cNvSpPr txBox="1"/>
              <p:nvPr/>
            </p:nvSpPr>
            <p:spPr>
              <a:xfrm>
                <a:off x="76200" y="76200"/>
                <a:ext cx="660400" cy="660400"/>
              </a:xfrm>
              <a:prstGeom prst="rect">
                <a:avLst/>
              </a:prstGeom>
            </p:spPr>
            <p:txBody>
              <a:bodyPr lIns="50800" tIns="50800" rIns="50800" bIns="50800" rtlCol="0" anchor="ctr"/>
              <a:lstStyle/>
              <a:p>
                <a:pPr algn="ctr">
                  <a:lnSpc>
                    <a:spcPts val="992"/>
                  </a:lnSpc>
                </a:pPr>
                <a:endParaRPr/>
              </a:p>
            </p:txBody>
          </p:sp>
        </p:grpSp>
      </p:grpSp>
      <p:grpSp>
        <p:nvGrpSpPr>
          <p:cNvPr id="25" name="Group 25"/>
          <p:cNvGrpSpPr/>
          <p:nvPr/>
        </p:nvGrpSpPr>
        <p:grpSpPr>
          <a:xfrm>
            <a:off x="15275588" y="778031"/>
            <a:ext cx="2132204" cy="2132204"/>
            <a:chOff x="0" y="0"/>
            <a:chExt cx="2842938" cy="2842938"/>
          </a:xfrm>
        </p:grpSpPr>
        <p:grpSp>
          <p:nvGrpSpPr>
            <p:cNvPr id="26" name="Group 26"/>
            <p:cNvGrpSpPr/>
            <p:nvPr/>
          </p:nvGrpSpPr>
          <p:grpSpPr>
            <a:xfrm>
              <a:off x="0" y="0"/>
              <a:ext cx="2842938" cy="284293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9ED0"/>
              </a:solidFill>
            </p:spPr>
          </p:sp>
          <p:sp>
            <p:nvSpPr>
              <p:cNvPr id="28" name="TextBox 28"/>
              <p:cNvSpPr txBox="1"/>
              <p:nvPr/>
            </p:nvSpPr>
            <p:spPr>
              <a:xfrm>
                <a:off x="76200" y="76200"/>
                <a:ext cx="660400" cy="660400"/>
              </a:xfrm>
              <a:prstGeom prst="rect">
                <a:avLst/>
              </a:prstGeom>
            </p:spPr>
            <p:txBody>
              <a:bodyPr lIns="50800" tIns="50800" rIns="50800" bIns="50800" rtlCol="0" anchor="ctr"/>
              <a:lstStyle/>
              <a:p>
                <a:pPr algn="ctr">
                  <a:lnSpc>
                    <a:spcPts val="992"/>
                  </a:lnSpc>
                </a:pPr>
                <a:endParaRPr/>
              </a:p>
            </p:txBody>
          </p:sp>
        </p:grpSp>
        <p:grpSp>
          <p:nvGrpSpPr>
            <p:cNvPr id="29" name="Group 29"/>
            <p:cNvGrpSpPr/>
            <p:nvPr/>
          </p:nvGrpSpPr>
          <p:grpSpPr>
            <a:xfrm>
              <a:off x="193537" y="193537"/>
              <a:ext cx="2455865" cy="2455865"/>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31" name="TextBox 31"/>
              <p:cNvSpPr txBox="1"/>
              <p:nvPr/>
            </p:nvSpPr>
            <p:spPr>
              <a:xfrm>
                <a:off x="76200" y="76200"/>
                <a:ext cx="660400" cy="660400"/>
              </a:xfrm>
              <a:prstGeom prst="rect">
                <a:avLst/>
              </a:prstGeom>
            </p:spPr>
            <p:txBody>
              <a:bodyPr lIns="50800" tIns="50800" rIns="50800" bIns="50800" rtlCol="0" anchor="ctr"/>
              <a:lstStyle/>
              <a:p>
                <a:pPr algn="ctr">
                  <a:lnSpc>
                    <a:spcPts val="992"/>
                  </a:lnSpc>
                </a:pPr>
                <a:endParaRPr/>
              </a:p>
            </p:txBody>
          </p:sp>
        </p:grpSp>
      </p:grpSp>
      <p:grpSp>
        <p:nvGrpSpPr>
          <p:cNvPr id="32" name="Group 32"/>
          <p:cNvGrpSpPr/>
          <p:nvPr/>
        </p:nvGrpSpPr>
        <p:grpSpPr>
          <a:xfrm>
            <a:off x="15275588" y="4911174"/>
            <a:ext cx="2132204" cy="2132204"/>
            <a:chOff x="0" y="0"/>
            <a:chExt cx="2842938" cy="2842938"/>
          </a:xfrm>
        </p:grpSpPr>
        <p:grpSp>
          <p:nvGrpSpPr>
            <p:cNvPr id="33" name="Group 33"/>
            <p:cNvGrpSpPr/>
            <p:nvPr/>
          </p:nvGrpSpPr>
          <p:grpSpPr>
            <a:xfrm>
              <a:off x="0" y="0"/>
              <a:ext cx="2842938" cy="2842938"/>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A700"/>
              </a:solidFill>
            </p:spPr>
          </p:sp>
          <p:sp>
            <p:nvSpPr>
              <p:cNvPr id="35" name="TextBox 35"/>
              <p:cNvSpPr txBox="1"/>
              <p:nvPr/>
            </p:nvSpPr>
            <p:spPr>
              <a:xfrm>
                <a:off x="76200" y="76200"/>
                <a:ext cx="660400" cy="660400"/>
              </a:xfrm>
              <a:prstGeom prst="rect">
                <a:avLst/>
              </a:prstGeom>
            </p:spPr>
            <p:txBody>
              <a:bodyPr lIns="50800" tIns="50800" rIns="50800" bIns="50800" rtlCol="0" anchor="ctr"/>
              <a:lstStyle/>
              <a:p>
                <a:pPr algn="ctr">
                  <a:lnSpc>
                    <a:spcPts val="992"/>
                  </a:lnSpc>
                </a:pPr>
                <a:endParaRPr/>
              </a:p>
            </p:txBody>
          </p:sp>
        </p:grpSp>
        <p:grpSp>
          <p:nvGrpSpPr>
            <p:cNvPr id="36" name="Group 36"/>
            <p:cNvGrpSpPr/>
            <p:nvPr/>
          </p:nvGrpSpPr>
          <p:grpSpPr>
            <a:xfrm>
              <a:off x="193537" y="193537"/>
              <a:ext cx="2455865" cy="2455865"/>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38" name="TextBox 38"/>
              <p:cNvSpPr txBox="1"/>
              <p:nvPr/>
            </p:nvSpPr>
            <p:spPr>
              <a:xfrm>
                <a:off x="76200" y="76200"/>
                <a:ext cx="660400" cy="660400"/>
              </a:xfrm>
              <a:prstGeom prst="rect">
                <a:avLst/>
              </a:prstGeom>
            </p:spPr>
            <p:txBody>
              <a:bodyPr lIns="50800" tIns="50800" rIns="50800" bIns="50800" rtlCol="0" anchor="ctr"/>
              <a:lstStyle/>
              <a:p>
                <a:pPr algn="ctr">
                  <a:lnSpc>
                    <a:spcPts val="992"/>
                  </a:lnSpc>
                </a:pPr>
                <a:endParaRPr/>
              </a:p>
            </p:txBody>
          </p:sp>
        </p:grpSp>
      </p:grpSp>
      <p:sp>
        <p:nvSpPr>
          <p:cNvPr id="39" name="Freeform 39"/>
          <p:cNvSpPr/>
          <p:nvPr/>
        </p:nvSpPr>
        <p:spPr>
          <a:xfrm>
            <a:off x="11419707" y="1440746"/>
            <a:ext cx="1644385" cy="953743"/>
          </a:xfrm>
          <a:custGeom>
            <a:avLst/>
            <a:gdLst/>
            <a:ahLst/>
            <a:cxnLst/>
            <a:rect l="l" t="t" r="r" b="b"/>
            <a:pathLst>
              <a:path w="1644385" h="953743">
                <a:moveTo>
                  <a:pt x="0" y="0"/>
                </a:moveTo>
                <a:lnTo>
                  <a:pt x="1644385" y="0"/>
                </a:lnTo>
                <a:lnTo>
                  <a:pt x="1644385" y="953743"/>
                </a:lnTo>
                <a:lnTo>
                  <a:pt x="0" y="9537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0" name="Freeform 40"/>
          <p:cNvSpPr/>
          <p:nvPr/>
        </p:nvSpPr>
        <p:spPr>
          <a:xfrm>
            <a:off x="15864225" y="1131498"/>
            <a:ext cx="954930" cy="1425269"/>
          </a:xfrm>
          <a:custGeom>
            <a:avLst/>
            <a:gdLst/>
            <a:ahLst/>
            <a:cxnLst/>
            <a:rect l="l" t="t" r="r" b="b"/>
            <a:pathLst>
              <a:path w="954930" h="1425269">
                <a:moveTo>
                  <a:pt x="0" y="0"/>
                </a:moveTo>
                <a:lnTo>
                  <a:pt x="954930" y="0"/>
                </a:lnTo>
                <a:lnTo>
                  <a:pt x="954930" y="1425269"/>
                </a:lnTo>
                <a:lnTo>
                  <a:pt x="0" y="14252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Freeform 41"/>
          <p:cNvSpPr/>
          <p:nvPr/>
        </p:nvSpPr>
        <p:spPr>
          <a:xfrm>
            <a:off x="11651033" y="5384969"/>
            <a:ext cx="1174682" cy="1223627"/>
          </a:xfrm>
          <a:custGeom>
            <a:avLst/>
            <a:gdLst/>
            <a:ahLst/>
            <a:cxnLst/>
            <a:rect l="l" t="t" r="r" b="b"/>
            <a:pathLst>
              <a:path w="1174682" h="1223627">
                <a:moveTo>
                  <a:pt x="0" y="0"/>
                </a:moveTo>
                <a:lnTo>
                  <a:pt x="1174681" y="0"/>
                </a:lnTo>
                <a:lnTo>
                  <a:pt x="1174681" y="1223626"/>
                </a:lnTo>
                <a:lnTo>
                  <a:pt x="0" y="1223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2" name="Freeform 42"/>
          <p:cNvSpPr/>
          <p:nvPr/>
        </p:nvSpPr>
        <p:spPr>
          <a:xfrm>
            <a:off x="15609392" y="5430360"/>
            <a:ext cx="1464595" cy="1259551"/>
          </a:xfrm>
          <a:custGeom>
            <a:avLst/>
            <a:gdLst/>
            <a:ahLst/>
            <a:cxnLst/>
            <a:rect l="l" t="t" r="r" b="b"/>
            <a:pathLst>
              <a:path w="1464595" h="1259551">
                <a:moveTo>
                  <a:pt x="0" y="0"/>
                </a:moveTo>
                <a:lnTo>
                  <a:pt x="1464595" y="0"/>
                </a:lnTo>
                <a:lnTo>
                  <a:pt x="1464595" y="1259551"/>
                </a:lnTo>
                <a:lnTo>
                  <a:pt x="0" y="12595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3" name="Freeform 43"/>
          <p:cNvSpPr/>
          <p:nvPr/>
        </p:nvSpPr>
        <p:spPr>
          <a:xfrm>
            <a:off x="3104924" y="8341062"/>
            <a:ext cx="3569174" cy="650139"/>
          </a:xfrm>
          <a:custGeom>
            <a:avLst/>
            <a:gdLst/>
            <a:ahLst/>
            <a:cxnLst/>
            <a:rect l="l" t="t" r="r" b="b"/>
            <a:pathLst>
              <a:path w="3569174" h="650139">
                <a:moveTo>
                  <a:pt x="0" y="0"/>
                </a:moveTo>
                <a:lnTo>
                  <a:pt x="3569174" y="0"/>
                </a:lnTo>
                <a:lnTo>
                  <a:pt x="3569174" y="650139"/>
                </a:lnTo>
                <a:lnTo>
                  <a:pt x="0" y="650139"/>
                </a:lnTo>
                <a:lnTo>
                  <a:pt x="0" y="0"/>
                </a:lnTo>
                <a:close/>
              </a:path>
            </a:pathLst>
          </a:custGeom>
          <a:blipFill>
            <a:blip r:embed="rId12"/>
            <a:stretch>
              <a:fillRect/>
            </a:stretch>
          </a:blipFill>
        </p:spPr>
      </p:sp>
      <p:sp>
        <p:nvSpPr>
          <p:cNvPr id="44" name="TextBox 44"/>
          <p:cNvSpPr txBox="1"/>
          <p:nvPr/>
        </p:nvSpPr>
        <p:spPr>
          <a:xfrm>
            <a:off x="12155670" y="9486900"/>
            <a:ext cx="5066068" cy="271039"/>
          </a:xfrm>
          <a:prstGeom prst="rect">
            <a:avLst/>
          </a:prstGeom>
        </p:spPr>
        <p:txBody>
          <a:bodyPr lIns="0" tIns="0" rIns="0" bIns="0" rtlCol="0" anchor="t">
            <a:spAutoFit/>
          </a:bodyPr>
          <a:lstStyle/>
          <a:p>
            <a:pPr marL="0" lvl="0" indent="0" algn="r">
              <a:lnSpc>
                <a:spcPts val="2050"/>
              </a:lnSpc>
              <a:spcBef>
                <a:spcPct val="0"/>
              </a:spcBef>
            </a:pPr>
            <a:r>
              <a:rPr lang="en-US" sz="2050">
                <a:solidFill>
                  <a:srgbClr val="D9D9D9"/>
                </a:solidFill>
                <a:latin typeface="Roboto"/>
              </a:rPr>
              <a:t>United Way of Wayne County</a:t>
            </a:r>
          </a:p>
        </p:txBody>
      </p:sp>
      <p:sp>
        <p:nvSpPr>
          <p:cNvPr id="45" name="TextBox 45"/>
          <p:cNvSpPr txBox="1"/>
          <p:nvPr/>
        </p:nvSpPr>
        <p:spPr>
          <a:xfrm>
            <a:off x="1360438" y="2122955"/>
            <a:ext cx="8088355" cy="1364332"/>
          </a:xfrm>
          <a:prstGeom prst="rect">
            <a:avLst/>
          </a:prstGeom>
        </p:spPr>
        <p:txBody>
          <a:bodyPr lIns="0" tIns="0" rIns="0" bIns="0" rtlCol="0" anchor="t">
            <a:spAutoFit/>
          </a:bodyPr>
          <a:lstStyle/>
          <a:p>
            <a:pPr>
              <a:lnSpc>
                <a:spcPts val="10256"/>
              </a:lnSpc>
              <a:spcBef>
                <a:spcPct val="0"/>
              </a:spcBef>
            </a:pPr>
            <a:r>
              <a:rPr lang="en-US" sz="10256" b="1" dirty="0">
                <a:solidFill>
                  <a:srgbClr val="FF443B"/>
                </a:solidFill>
                <a:latin typeface="Roboto Bold" panose="02000000000000000000" pitchFamily="2" charset="0"/>
                <a:ea typeface="Roboto Bold" panose="02000000000000000000" pitchFamily="2" charset="0"/>
              </a:rPr>
              <a:t>Mission</a:t>
            </a:r>
          </a:p>
        </p:txBody>
      </p:sp>
      <p:sp>
        <p:nvSpPr>
          <p:cNvPr id="46" name="TextBox 46"/>
          <p:cNvSpPr txBox="1"/>
          <p:nvPr/>
        </p:nvSpPr>
        <p:spPr>
          <a:xfrm>
            <a:off x="1360438" y="4002882"/>
            <a:ext cx="7754980" cy="2803350"/>
          </a:xfrm>
          <a:prstGeom prst="rect">
            <a:avLst/>
          </a:prstGeom>
        </p:spPr>
        <p:txBody>
          <a:bodyPr lIns="0" tIns="0" rIns="0" bIns="0" rtlCol="0" anchor="t">
            <a:spAutoFit/>
          </a:bodyPr>
          <a:lstStyle/>
          <a:p>
            <a:pPr algn="just">
              <a:lnSpc>
                <a:spcPts val="4487"/>
              </a:lnSpc>
            </a:pPr>
            <a:r>
              <a:rPr lang="en-US" sz="3205">
                <a:solidFill>
                  <a:srgbClr val="005191"/>
                </a:solidFill>
                <a:latin typeface="Roboto"/>
              </a:rPr>
              <a:t>Their mission is to connect all Wayne County citizens with programs &amp; referrals to assist with education, health and wellness, financial stability, and basic needs. </a:t>
            </a:r>
          </a:p>
        </p:txBody>
      </p:sp>
      <p:sp>
        <p:nvSpPr>
          <p:cNvPr id="47" name="TextBox 47"/>
          <p:cNvSpPr txBox="1"/>
          <p:nvPr/>
        </p:nvSpPr>
        <p:spPr>
          <a:xfrm>
            <a:off x="11572317" y="3010988"/>
            <a:ext cx="1339166" cy="606135"/>
          </a:xfrm>
          <a:prstGeom prst="rect">
            <a:avLst/>
          </a:prstGeom>
        </p:spPr>
        <p:txBody>
          <a:bodyPr lIns="0" tIns="0" rIns="0" bIns="0" rtlCol="0" anchor="t">
            <a:spAutoFit/>
          </a:bodyPr>
          <a:lstStyle/>
          <a:p>
            <a:pPr algn="ctr">
              <a:lnSpc>
                <a:spcPts val="5153"/>
              </a:lnSpc>
            </a:pPr>
            <a:r>
              <a:rPr lang="en-US" sz="3681" spc="-62">
                <a:solidFill>
                  <a:srgbClr val="005191"/>
                </a:solidFill>
                <a:latin typeface="League Gothic"/>
              </a:rPr>
              <a:t>EDUCATION</a:t>
            </a:r>
          </a:p>
        </p:txBody>
      </p:sp>
      <p:sp>
        <p:nvSpPr>
          <p:cNvPr id="48" name="TextBox 48"/>
          <p:cNvSpPr txBox="1"/>
          <p:nvPr/>
        </p:nvSpPr>
        <p:spPr>
          <a:xfrm>
            <a:off x="15709923" y="2937504"/>
            <a:ext cx="1339166" cy="1132874"/>
          </a:xfrm>
          <a:prstGeom prst="rect">
            <a:avLst/>
          </a:prstGeom>
        </p:spPr>
        <p:txBody>
          <a:bodyPr wrap="square" lIns="0" tIns="0" rIns="0" bIns="0" rtlCol="0" anchor="t">
            <a:spAutoFit/>
          </a:bodyPr>
          <a:lstStyle/>
          <a:p>
            <a:pPr algn="ctr"/>
            <a:r>
              <a:rPr lang="en-US" sz="3681" spc="-62" dirty="0">
                <a:solidFill>
                  <a:srgbClr val="539ED0"/>
                </a:solidFill>
                <a:latin typeface="League Gothic"/>
              </a:rPr>
              <a:t>FINANCIAL</a:t>
            </a:r>
          </a:p>
          <a:p>
            <a:pPr algn="ctr"/>
            <a:r>
              <a:rPr lang="en-US" sz="3681" spc="-62" dirty="0">
                <a:solidFill>
                  <a:srgbClr val="539ED0"/>
                </a:solidFill>
                <a:latin typeface="League Gothic"/>
              </a:rPr>
              <a:t>STABILITY</a:t>
            </a:r>
          </a:p>
        </p:txBody>
      </p:sp>
      <p:sp>
        <p:nvSpPr>
          <p:cNvPr id="49" name="TextBox 49"/>
          <p:cNvSpPr txBox="1"/>
          <p:nvPr/>
        </p:nvSpPr>
        <p:spPr>
          <a:xfrm>
            <a:off x="11754864" y="7096326"/>
            <a:ext cx="966892" cy="1132874"/>
          </a:xfrm>
          <a:prstGeom prst="rect">
            <a:avLst/>
          </a:prstGeom>
        </p:spPr>
        <p:txBody>
          <a:bodyPr wrap="square" lIns="0" tIns="0" rIns="0" bIns="0" rtlCol="0" anchor="t">
            <a:spAutoFit/>
          </a:bodyPr>
          <a:lstStyle/>
          <a:p>
            <a:pPr algn="ctr"/>
            <a:r>
              <a:rPr lang="en-US" sz="3681" spc="-62" dirty="0">
                <a:solidFill>
                  <a:srgbClr val="FF443B"/>
                </a:solidFill>
                <a:latin typeface="League Gothic"/>
              </a:rPr>
              <a:t>BASIC</a:t>
            </a:r>
          </a:p>
          <a:p>
            <a:pPr algn="ctr"/>
            <a:r>
              <a:rPr lang="en-US" sz="3681" spc="-62" dirty="0">
                <a:solidFill>
                  <a:srgbClr val="FF443B"/>
                </a:solidFill>
                <a:latin typeface="League Gothic"/>
              </a:rPr>
              <a:t>NEEDS</a:t>
            </a:r>
          </a:p>
        </p:txBody>
      </p:sp>
      <p:sp>
        <p:nvSpPr>
          <p:cNvPr id="50" name="TextBox 50"/>
          <p:cNvSpPr txBox="1"/>
          <p:nvPr/>
        </p:nvSpPr>
        <p:spPr>
          <a:xfrm>
            <a:off x="15695150" y="7193900"/>
            <a:ext cx="1368711" cy="1132874"/>
          </a:xfrm>
          <a:prstGeom prst="rect">
            <a:avLst/>
          </a:prstGeom>
        </p:spPr>
        <p:txBody>
          <a:bodyPr wrap="square" lIns="0" tIns="0" rIns="0" bIns="0" rtlCol="0" anchor="t">
            <a:spAutoFit/>
          </a:bodyPr>
          <a:lstStyle/>
          <a:p>
            <a:pPr algn="ctr"/>
            <a:r>
              <a:rPr lang="en-US" sz="3681" spc="-62" dirty="0">
                <a:solidFill>
                  <a:srgbClr val="FFB351"/>
                </a:solidFill>
                <a:latin typeface="League Gothic"/>
              </a:rPr>
              <a:t>HEALTH &amp;</a:t>
            </a:r>
          </a:p>
          <a:p>
            <a:pPr algn="ctr"/>
            <a:r>
              <a:rPr lang="en-US" sz="3681" spc="-62" dirty="0">
                <a:solidFill>
                  <a:srgbClr val="FFB351"/>
                </a:solidFill>
                <a:latin typeface="League Gothic"/>
              </a:rPr>
              <a:t>WELLNESS</a:t>
            </a:r>
          </a:p>
        </p:txBody>
      </p:sp>
      <p:sp>
        <p:nvSpPr>
          <p:cNvPr id="51" name="TextBox 51"/>
          <p:cNvSpPr txBox="1"/>
          <p:nvPr/>
        </p:nvSpPr>
        <p:spPr>
          <a:xfrm>
            <a:off x="1028700" y="9486900"/>
            <a:ext cx="5099376" cy="271039"/>
          </a:xfrm>
          <a:prstGeom prst="rect">
            <a:avLst/>
          </a:prstGeom>
        </p:spPr>
        <p:txBody>
          <a:bodyPr lIns="0" tIns="0" rIns="0" bIns="0" rtlCol="0" anchor="t">
            <a:spAutoFit/>
          </a:bodyPr>
          <a:lstStyle/>
          <a:p>
            <a:pPr>
              <a:lnSpc>
                <a:spcPts val="2050"/>
              </a:lnSpc>
            </a:pPr>
            <a:r>
              <a:rPr lang="en-US" sz="2050">
                <a:solidFill>
                  <a:srgbClr val="D9D9D9"/>
                </a:solidFill>
                <a:latin typeface="Roboto"/>
              </a:rPr>
              <a:t>unitedwayne.org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286875"/>
            <a:ext cx="18852841" cy="0"/>
          </a:xfrm>
          <a:prstGeom prst="line">
            <a:avLst/>
          </a:prstGeom>
          <a:ln w="28575" cap="rnd">
            <a:solidFill>
              <a:srgbClr val="D9D9D9"/>
            </a:solidFill>
            <a:prstDash val="solid"/>
            <a:headEnd type="none" w="sm" len="sm"/>
            <a:tailEnd type="none" w="sm" len="sm"/>
          </a:ln>
        </p:spPr>
      </p:sp>
      <p:sp>
        <p:nvSpPr>
          <p:cNvPr id="3" name="Freeform 3"/>
          <p:cNvSpPr/>
          <p:nvPr/>
        </p:nvSpPr>
        <p:spPr>
          <a:xfrm rot="-5400000">
            <a:off x="16942777" y="134522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a:off x="501162" y="2534729"/>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sp>
        <p:nvSpPr>
          <p:cNvPr id="5" name="AutoShape 5"/>
          <p:cNvSpPr/>
          <p:nvPr/>
        </p:nvSpPr>
        <p:spPr>
          <a:xfrm rot="-5376337">
            <a:off x="16326925" y="3337125"/>
            <a:ext cx="2075766" cy="0"/>
          </a:xfrm>
          <a:prstGeom prst="line">
            <a:avLst/>
          </a:prstGeom>
          <a:ln w="28575" cap="rnd">
            <a:solidFill>
              <a:srgbClr val="FF443B">
                <a:alpha val="74902"/>
              </a:srgbClr>
            </a:solidFill>
            <a:prstDash val="solid"/>
            <a:headEnd type="none" w="sm" len="sm"/>
            <a:tailEnd type="none" w="sm" len="sm"/>
          </a:ln>
        </p:spPr>
      </p:sp>
      <p:sp>
        <p:nvSpPr>
          <p:cNvPr id="6" name="AutoShape 6"/>
          <p:cNvSpPr/>
          <p:nvPr/>
        </p:nvSpPr>
        <p:spPr>
          <a:xfrm rot="-5376337">
            <a:off x="-114691" y="4526630"/>
            <a:ext cx="2075766" cy="0"/>
          </a:xfrm>
          <a:prstGeom prst="line">
            <a:avLst/>
          </a:prstGeom>
          <a:ln w="28575" cap="rnd">
            <a:solidFill>
              <a:srgbClr val="FF443B">
                <a:alpha val="74902"/>
              </a:srgbClr>
            </a:solidFill>
            <a:prstDash val="solid"/>
            <a:headEnd type="none" w="sm" len="sm"/>
            <a:tailEnd type="none" w="sm" len="sm"/>
          </a:ln>
        </p:spPr>
      </p:sp>
      <p:grpSp>
        <p:nvGrpSpPr>
          <p:cNvPr id="7" name="Group 7"/>
          <p:cNvGrpSpPr/>
          <p:nvPr/>
        </p:nvGrpSpPr>
        <p:grpSpPr>
          <a:xfrm>
            <a:off x="8412500" y="1872762"/>
            <a:ext cx="8846800" cy="6866558"/>
            <a:chOff x="0" y="0"/>
            <a:chExt cx="11795734" cy="9155410"/>
          </a:xfrm>
        </p:grpSpPr>
        <p:sp>
          <p:nvSpPr>
            <p:cNvPr id="8" name="Freeform 8"/>
            <p:cNvSpPr/>
            <p:nvPr/>
          </p:nvSpPr>
          <p:spPr>
            <a:xfrm>
              <a:off x="2073255" y="6847438"/>
              <a:ext cx="2837887" cy="2070891"/>
            </a:xfrm>
            <a:custGeom>
              <a:avLst/>
              <a:gdLst/>
              <a:ahLst/>
              <a:cxnLst/>
              <a:rect l="l" t="t" r="r" b="b"/>
              <a:pathLst>
                <a:path w="2837887" h="2070891">
                  <a:moveTo>
                    <a:pt x="0" y="0"/>
                  </a:moveTo>
                  <a:lnTo>
                    <a:pt x="2837887" y="0"/>
                  </a:lnTo>
                  <a:lnTo>
                    <a:pt x="2837887" y="2070891"/>
                  </a:lnTo>
                  <a:lnTo>
                    <a:pt x="0" y="2070891"/>
                  </a:lnTo>
                  <a:lnTo>
                    <a:pt x="0" y="0"/>
                  </a:lnTo>
                  <a:close/>
                </a:path>
              </a:pathLst>
            </a:custGeom>
            <a:blipFill>
              <a:blip r:embed="rId4"/>
              <a:stretch>
                <a:fillRect/>
              </a:stretch>
            </a:blipFill>
          </p:spPr>
        </p:sp>
        <p:sp>
          <p:nvSpPr>
            <p:cNvPr id="9" name="Freeform 9"/>
            <p:cNvSpPr/>
            <p:nvPr/>
          </p:nvSpPr>
          <p:spPr>
            <a:xfrm>
              <a:off x="4379949" y="0"/>
              <a:ext cx="3522456" cy="2721898"/>
            </a:xfrm>
            <a:custGeom>
              <a:avLst/>
              <a:gdLst/>
              <a:ahLst/>
              <a:cxnLst/>
              <a:rect l="l" t="t" r="r" b="b"/>
              <a:pathLst>
                <a:path w="3522456" h="2721898">
                  <a:moveTo>
                    <a:pt x="0" y="0"/>
                  </a:moveTo>
                  <a:lnTo>
                    <a:pt x="3522457" y="0"/>
                  </a:lnTo>
                  <a:lnTo>
                    <a:pt x="3522457" y="2721898"/>
                  </a:lnTo>
                  <a:lnTo>
                    <a:pt x="0" y="2721898"/>
                  </a:lnTo>
                  <a:lnTo>
                    <a:pt x="0" y="0"/>
                  </a:lnTo>
                  <a:close/>
                </a:path>
              </a:pathLst>
            </a:custGeom>
            <a:blipFill>
              <a:blip r:embed="rId5"/>
              <a:stretch>
                <a:fillRect/>
              </a:stretch>
            </a:blipFill>
          </p:spPr>
        </p:sp>
        <p:sp>
          <p:nvSpPr>
            <p:cNvPr id="10" name="Freeform 10"/>
            <p:cNvSpPr/>
            <p:nvPr/>
          </p:nvSpPr>
          <p:spPr>
            <a:xfrm>
              <a:off x="3902413" y="2698113"/>
              <a:ext cx="4115128" cy="4348942"/>
            </a:xfrm>
            <a:custGeom>
              <a:avLst/>
              <a:gdLst/>
              <a:ahLst/>
              <a:cxnLst/>
              <a:rect l="l" t="t" r="r" b="b"/>
              <a:pathLst>
                <a:path w="4115128" h="4348942">
                  <a:moveTo>
                    <a:pt x="0" y="0"/>
                  </a:moveTo>
                  <a:lnTo>
                    <a:pt x="4115128" y="0"/>
                  </a:lnTo>
                  <a:lnTo>
                    <a:pt x="4115128" y="4348942"/>
                  </a:lnTo>
                  <a:lnTo>
                    <a:pt x="0" y="4348942"/>
                  </a:lnTo>
                  <a:lnTo>
                    <a:pt x="0" y="0"/>
                  </a:lnTo>
                  <a:close/>
                </a:path>
              </a:pathLst>
            </a:custGeom>
            <a:blipFill>
              <a:blip r:embed="rId6"/>
              <a:stretch>
                <a:fillRect/>
              </a:stretch>
            </a:blipFill>
          </p:spPr>
        </p:sp>
        <p:sp>
          <p:nvSpPr>
            <p:cNvPr id="11" name="Freeform 11"/>
            <p:cNvSpPr/>
            <p:nvPr/>
          </p:nvSpPr>
          <p:spPr>
            <a:xfrm>
              <a:off x="0" y="4833328"/>
              <a:ext cx="3238746" cy="1369527"/>
            </a:xfrm>
            <a:custGeom>
              <a:avLst/>
              <a:gdLst/>
              <a:ahLst/>
              <a:cxnLst/>
              <a:rect l="l" t="t" r="r" b="b"/>
              <a:pathLst>
                <a:path w="3238746" h="1369527">
                  <a:moveTo>
                    <a:pt x="0" y="0"/>
                  </a:moveTo>
                  <a:lnTo>
                    <a:pt x="3238746" y="0"/>
                  </a:lnTo>
                  <a:lnTo>
                    <a:pt x="3238746" y="1369527"/>
                  </a:lnTo>
                  <a:lnTo>
                    <a:pt x="0" y="1369527"/>
                  </a:lnTo>
                  <a:lnTo>
                    <a:pt x="0" y="0"/>
                  </a:lnTo>
                  <a:close/>
                </a:path>
              </a:pathLst>
            </a:custGeom>
            <a:blipFill>
              <a:blip r:embed="rId7"/>
              <a:stretch>
                <a:fillRect/>
              </a:stretch>
            </a:blipFill>
          </p:spPr>
        </p:sp>
        <p:sp>
          <p:nvSpPr>
            <p:cNvPr id="12" name="Freeform 12"/>
            <p:cNvSpPr/>
            <p:nvPr/>
          </p:nvSpPr>
          <p:spPr>
            <a:xfrm>
              <a:off x="803172" y="3198143"/>
              <a:ext cx="1646159" cy="1635184"/>
            </a:xfrm>
            <a:custGeom>
              <a:avLst/>
              <a:gdLst/>
              <a:ahLst/>
              <a:cxnLst/>
              <a:rect l="l" t="t" r="r" b="b"/>
              <a:pathLst>
                <a:path w="1646159" h="1635184">
                  <a:moveTo>
                    <a:pt x="0" y="0"/>
                  </a:moveTo>
                  <a:lnTo>
                    <a:pt x="1646159" y="0"/>
                  </a:lnTo>
                  <a:lnTo>
                    <a:pt x="1646159" y="1635185"/>
                  </a:lnTo>
                  <a:lnTo>
                    <a:pt x="0" y="1635185"/>
                  </a:lnTo>
                  <a:lnTo>
                    <a:pt x="0" y="0"/>
                  </a:lnTo>
                  <a:close/>
                </a:path>
              </a:pathLst>
            </a:custGeom>
            <a:blipFill>
              <a:blip r:embed="rId8"/>
              <a:stretch>
                <a:fillRect/>
              </a:stretch>
            </a:blipFill>
          </p:spPr>
        </p:sp>
        <p:sp>
          <p:nvSpPr>
            <p:cNvPr id="13" name="Freeform 13"/>
            <p:cNvSpPr/>
            <p:nvPr/>
          </p:nvSpPr>
          <p:spPr>
            <a:xfrm>
              <a:off x="1459635" y="1450904"/>
              <a:ext cx="1659916" cy="1830650"/>
            </a:xfrm>
            <a:custGeom>
              <a:avLst/>
              <a:gdLst/>
              <a:ahLst/>
              <a:cxnLst/>
              <a:rect l="l" t="t" r="r" b="b"/>
              <a:pathLst>
                <a:path w="1659916" h="1830650">
                  <a:moveTo>
                    <a:pt x="0" y="0"/>
                  </a:moveTo>
                  <a:lnTo>
                    <a:pt x="1659916" y="0"/>
                  </a:lnTo>
                  <a:lnTo>
                    <a:pt x="1659916" y="1830650"/>
                  </a:lnTo>
                  <a:lnTo>
                    <a:pt x="0" y="1830650"/>
                  </a:lnTo>
                  <a:lnTo>
                    <a:pt x="0" y="0"/>
                  </a:lnTo>
                  <a:close/>
                </a:path>
              </a:pathLst>
            </a:custGeom>
            <a:blipFill>
              <a:blip r:embed="rId9"/>
              <a:stretch>
                <a:fillRect/>
              </a:stretch>
            </a:blipFill>
          </p:spPr>
        </p:sp>
        <p:sp>
          <p:nvSpPr>
            <p:cNvPr id="14" name="Freeform 14"/>
            <p:cNvSpPr/>
            <p:nvPr/>
          </p:nvSpPr>
          <p:spPr>
            <a:xfrm>
              <a:off x="8678874" y="1374565"/>
              <a:ext cx="1879803" cy="1797756"/>
            </a:xfrm>
            <a:custGeom>
              <a:avLst/>
              <a:gdLst/>
              <a:ahLst/>
              <a:cxnLst/>
              <a:rect l="l" t="t" r="r" b="b"/>
              <a:pathLst>
                <a:path w="1879803" h="1797756">
                  <a:moveTo>
                    <a:pt x="0" y="0"/>
                  </a:moveTo>
                  <a:lnTo>
                    <a:pt x="1879804" y="0"/>
                  </a:lnTo>
                  <a:lnTo>
                    <a:pt x="1879804" y="1797756"/>
                  </a:lnTo>
                  <a:lnTo>
                    <a:pt x="0" y="1797756"/>
                  </a:lnTo>
                  <a:lnTo>
                    <a:pt x="0" y="0"/>
                  </a:lnTo>
                  <a:close/>
                </a:path>
              </a:pathLst>
            </a:custGeom>
            <a:blipFill>
              <a:blip r:embed="rId10"/>
              <a:stretch>
                <a:fillRect l="-1073" r="-1073"/>
              </a:stretch>
            </a:blipFill>
          </p:spPr>
        </p:sp>
        <p:sp>
          <p:nvSpPr>
            <p:cNvPr id="15" name="Freeform 15"/>
            <p:cNvSpPr/>
            <p:nvPr/>
          </p:nvSpPr>
          <p:spPr>
            <a:xfrm>
              <a:off x="324300" y="6202855"/>
              <a:ext cx="3167899" cy="1115100"/>
            </a:xfrm>
            <a:custGeom>
              <a:avLst/>
              <a:gdLst/>
              <a:ahLst/>
              <a:cxnLst/>
              <a:rect l="l" t="t" r="r" b="b"/>
              <a:pathLst>
                <a:path w="3167899" h="1115100">
                  <a:moveTo>
                    <a:pt x="0" y="0"/>
                  </a:moveTo>
                  <a:lnTo>
                    <a:pt x="3167898" y="0"/>
                  </a:lnTo>
                  <a:lnTo>
                    <a:pt x="3167898" y="1115100"/>
                  </a:lnTo>
                  <a:lnTo>
                    <a:pt x="0" y="1115100"/>
                  </a:lnTo>
                  <a:lnTo>
                    <a:pt x="0" y="0"/>
                  </a:lnTo>
                  <a:close/>
                </a:path>
              </a:pathLst>
            </a:custGeom>
            <a:blipFill>
              <a:blip r:embed="rId11"/>
              <a:stretch>
                <a:fillRect/>
              </a:stretch>
            </a:blipFill>
          </p:spPr>
        </p:sp>
        <p:sp>
          <p:nvSpPr>
            <p:cNvPr id="16" name="Freeform 16"/>
            <p:cNvSpPr/>
            <p:nvPr/>
          </p:nvSpPr>
          <p:spPr>
            <a:xfrm>
              <a:off x="7291421" y="7402180"/>
              <a:ext cx="2495528" cy="1363182"/>
            </a:xfrm>
            <a:custGeom>
              <a:avLst/>
              <a:gdLst/>
              <a:ahLst/>
              <a:cxnLst/>
              <a:rect l="l" t="t" r="r" b="b"/>
              <a:pathLst>
                <a:path w="2495528" h="1363182">
                  <a:moveTo>
                    <a:pt x="0" y="0"/>
                  </a:moveTo>
                  <a:lnTo>
                    <a:pt x="2495528" y="0"/>
                  </a:lnTo>
                  <a:lnTo>
                    <a:pt x="2495528" y="1363182"/>
                  </a:lnTo>
                  <a:lnTo>
                    <a:pt x="0" y="1363182"/>
                  </a:lnTo>
                  <a:lnTo>
                    <a:pt x="0" y="0"/>
                  </a:lnTo>
                  <a:close/>
                </a:path>
              </a:pathLst>
            </a:custGeom>
            <a:blipFill>
              <a:blip r:embed="rId12"/>
              <a:stretch>
                <a:fillRect/>
              </a:stretch>
            </a:blipFill>
          </p:spPr>
        </p:sp>
        <p:sp>
          <p:nvSpPr>
            <p:cNvPr id="17" name="Freeform 17"/>
            <p:cNvSpPr/>
            <p:nvPr/>
          </p:nvSpPr>
          <p:spPr>
            <a:xfrm>
              <a:off x="7778165" y="6057443"/>
              <a:ext cx="4017568" cy="1260512"/>
            </a:xfrm>
            <a:custGeom>
              <a:avLst/>
              <a:gdLst/>
              <a:ahLst/>
              <a:cxnLst/>
              <a:rect l="l" t="t" r="r" b="b"/>
              <a:pathLst>
                <a:path w="4017568" h="1260512">
                  <a:moveTo>
                    <a:pt x="0" y="0"/>
                  </a:moveTo>
                  <a:lnTo>
                    <a:pt x="4017569" y="0"/>
                  </a:lnTo>
                  <a:lnTo>
                    <a:pt x="4017569" y="1260512"/>
                  </a:lnTo>
                  <a:lnTo>
                    <a:pt x="0" y="1260512"/>
                  </a:lnTo>
                  <a:lnTo>
                    <a:pt x="0" y="0"/>
                  </a:lnTo>
                  <a:close/>
                </a:path>
              </a:pathLst>
            </a:custGeom>
            <a:blipFill>
              <a:blip r:embed="rId13"/>
              <a:stretch>
                <a:fillRect/>
              </a:stretch>
            </a:blipFill>
          </p:spPr>
        </p:sp>
        <p:sp>
          <p:nvSpPr>
            <p:cNvPr id="18" name="Freeform 18"/>
            <p:cNvSpPr/>
            <p:nvPr/>
          </p:nvSpPr>
          <p:spPr>
            <a:xfrm>
              <a:off x="8579522" y="4681797"/>
              <a:ext cx="3160297" cy="1319424"/>
            </a:xfrm>
            <a:custGeom>
              <a:avLst/>
              <a:gdLst/>
              <a:ahLst/>
              <a:cxnLst/>
              <a:rect l="l" t="t" r="r" b="b"/>
              <a:pathLst>
                <a:path w="3160297" h="1319424">
                  <a:moveTo>
                    <a:pt x="0" y="0"/>
                  </a:moveTo>
                  <a:lnTo>
                    <a:pt x="3160297" y="0"/>
                  </a:lnTo>
                  <a:lnTo>
                    <a:pt x="3160297" y="1319424"/>
                  </a:lnTo>
                  <a:lnTo>
                    <a:pt x="0" y="1319424"/>
                  </a:lnTo>
                  <a:lnTo>
                    <a:pt x="0" y="0"/>
                  </a:lnTo>
                  <a:close/>
                </a:path>
              </a:pathLst>
            </a:custGeom>
            <a:blipFill>
              <a:blip r:embed="rId14"/>
              <a:stretch>
                <a:fillRect/>
              </a:stretch>
            </a:blipFill>
          </p:spPr>
        </p:sp>
        <p:sp>
          <p:nvSpPr>
            <p:cNvPr id="19" name="Freeform 19"/>
            <p:cNvSpPr/>
            <p:nvPr/>
          </p:nvSpPr>
          <p:spPr>
            <a:xfrm>
              <a:off x="9210232" y="3154100"/>
              <a:ext cx="1898878" cy="1718484"/>
            </a:xfrm>
            <a:custGeom>
              <a:avLst/>
              <a:gdLst/>
              <a:ahLst/>
              <a:cxnLst/>
              <a:rect l="l" t="t" r="r" b="b"/>
              <a:pathLst>
                <a:path w="1898878" h="1718484">
                  <a:moveTo>
                    <a:pt x="0" y="0"/>
                  </a:moveTo>
                  <a:lnTo>
                    <a:pt x="1898878" y="0"/>
                  </a:lnTo>
                  <a:lnTo>
                    <a:pt x="1898878" y="1718484"/>
                  </a:lnTo>
                  <a:lnTo>
                    <a:pt x="0" y="1718484"/>
                  </a:lnTo>
                  <a:lnTo>
                    <a:pt x="0" y="0"/>
                  </a:lnTo>
                  <a:close/>
                </a:path>
              </a:pathLst>
            </a:custGeom>
            <a:blipFill>
              <a:blip r:embed="rId15"/>
              <a:stretch>
                <a:fillRect/>
              </a:stretch>
            </a:blipFill>
          </p:spPr>
        </p:sp>
        <p:sp>
          <p:nvSpPr>
            <p:cNvPr id="20" name="Freeform 20"/>
            <p:cNvSpPr/>
            <p:nvPr/>
          </p:nvSpPr>
          <p:spPr>
            <a:xfrm>
              <a:off x="7386694" y="594036"/>
              <a:ext cx="1460354" cy="1679407"/>
            </a:xfrm>
            <a:custGeom>
              <a:avLst/>
              <a:gdLst/>
              <a:ahLst/>
              <a:cxnLst/>
              <a:rect l="l" t="t" r="r" b="b"/>
              <a:pathLst>
                <a:path w="1460354" h="1679407">
                  <a:moveTo>
                    <a:pt x="0" y="0"/>
                  </a:moveTo>
                  <a:lnTo>
                    <a:pt x="1460354" y="0"/>
                  </a:lnTo>
                  <a:lnTo>
                    <a:pt x="1460354" y="1679407"/>
                  </a:lnTo>
                  <a:lnTo>
                    <a:pt x="0" y="1679407"/>
                  </a:lnTo>
                  <a:lnTo>
                    <a:pt x="0" y="0"/>
                  </a:lnTo>
                  <a:close/>
                </a:path>
              </a:pathLst>
            </a:custGeom>
            <a:blipFill>
              <a:blip r:embed="rId16"/>
              <a:stretch>
                <a:fillRect/>
              </a:stretch>
            </a:blipFill>
          </p:spPr>
        </p:sp>
        <p:sp>
          <p:nvSpPr>
            <p:cNvPr id="21" name="Freeform 21"/>
            <p:cNvSpPr/>
            <p:nvPr/>
          </p:nvSpPr>
          <p:spPr>
            <a:xfrm>
              <a:off x="3178525" y="501250"/>
              <a:ext cx="1824958" cy="1864979"/>
            </a:xfrm>
            <a:custGeom>
              <a:avLst/>
              <a:gdLst/>
              <a:ahLst/>
              <a:cxnLst/>
              <a:rect l="l" t="t" r="r" b="b"/>
              <a:pathLst>
                <a:path w="1824958" h="1864979">
                  <a:moveTo>
                    <a:pt x="0" y="0"/>
                  </a:moveTo>
                  <a:lnTo>
                    <a:pt x="1824958" y="0"/>
                  </a:lnTo>
                  <a:lnTo>
                    <a:pt x="1824958" y="1864979"/>
                  </a:lnTo>
                  <a:lnTo>
                    <a:pt x="0" y="1864979"/>
                  </a:lnTo>
                  <a:lnTo>
                    <a:pt x="0" y="0"/>
                  </a:lnTo>
                  <a:close/>
                </a:path>
              </a:pathLst>
            </a:custGeom>
            <a:blipFill>
              <a:blip r:embed="rId17"/>
              <a:stretch>
                <a:fillRect/>
              </a:stretch>
            </a:blipFill>
          </p:spPr>
        </p:sp>
        <p:sp>
          <p:nvSpPr>
            <p:cNvPr id="22" name="Freeform 22"/>
            <p:cNvSpPr/>
            <p:nvPr/>
          </p:nvSpPr>
          <p:spPr>
            <a:xfrm>
              <a:off x="5003483" y="7548501"/>
              <a:ext cx="1912987" cy="1606909"/>
            </a:xfrm>
            <a:custGeom>
              <a:avLst/>
              <a:gdLst/>
              <a:ahLst/>
              <a:cxnLst/>
              <a:rect l="l" t="t" r="r" b="b"/>
              <a:pathLst>
                <a:path w="1912987" h="1606909">
                  <a:moveTo>
                    <a:pt x="0" y="0"/>
                  </a:moveTo>
                  <a:lnTo>
                    <a:pt x="1912987" y="0"/>
                  </a:lnTo>
                  <a:lnTo>
                    <a:pt x="1912987" y="1606909"/>
                  </a:lnTo>
                  <a:lnTo>
                    <a:pt x="0" y="1606909"/>
                  </a:lnTo>
                  <a:lnTo>
                    <a:pt x="0" y="0"/>
                  </a:lnTo>
                  <a:close/>
                </a:path>
              </a:pathLst>
            </a:custGeom>
            <a:blipFill>
              <a:blip r:embed="rId18"/>
              <a:stretch>
                <a:fillRect/>
              </a:stretch>
            </a:blipFill>
          </p:spPr>
        </p:sp>
      </p:grpSp>
      <p:sp>
        <p:nvSpPr>
          <p:cNvPr id="23" name="Freeform 23"/>
          <p:cNvSpPr/>
          <p:nvPr/>
        </p:nvSpPr>
        <p:spPr>
          <a:xfrm>
            <a:off x="2558901" y="8284317"/>
            <a:ext cx="3569174" cy="650139"/>
          </a:xfrm>
          <a:custGeom>
            <a:avLst/>
            <a:gdLst/>
            <a:ahLst/>
            <a:cxnLst/>
            <a:rect l="l" t="t" r="r" b="b"/>
            <a:pathLst>
              <a:path w="3569174" h="650139">
                <a:moveTo>
                  <a:pt x="0" y="0"/>
                </a:moveTo>
                <a:lnTo>
                  <a:pt x="3569175" y="0"/>
                </a:lnTo>
                <a:lnTo>
                  <a:pt x="3569175" y="650139"/>
                </a:lnTo>
                <a:lnTo>
                  <a:pt x="0" y="650139"/>
                </a:lnTo>
                <a:lnTo>
                  <a:pt x="0" y="0"/>
                </a:lnTo>
                <a:close/>
              </a:path>
            </a:pathLst>
          </a:custGeom>
          <a:blipFill>
            <a:blip r:embed="rId19"/>
            <a:stretch>
              <a:fillRect/>
            </a:stretch>
          </a:blipFill>
        </p:spPr>
      </p:sp>
      <p:sp>
        <p:nvSpPr>
          <p:cNvPr id="24" name="TextBox 24"/>
          <p:cNvSpPr txBox="1"/>
          <p:nvPr/>
        </p:nvSpPr>
        <p:spPr>
          <a:xfrm>
            <a:off x="2424404" y="802885"/>
            <a:ext cx="14515806" cy="1025922"/>
          </a:xfrm>
          <a:prstGeom prst="rect">
            <a:avLst/>
          </a:prstGeom>
        </p:spPr>
        <p:txBody>
          <a:bodyPr lIns="0" tIns="0" rIns="0" bIns="0" rtlCol="0" anchor="t">
            <a:spAutoFit/>
          </a:bodyPr>
          <a:lstStyle/>
          <a:p>
            <a:pPr>
              <a:lnSpc>
                <a:spcPts val="8000"/>
              </a:lnSpc>
              <a:spcBef>
                <a:spcPct val="0"/>
              </a:spcBef>
            </a:pPr>
            <a:r>
              <a:rPr lang="en-US" sz="8000" b="1" spc="624" dirty="0">
                <a:solidFill>
                  <a:srgbClr val="FFB351"/>
                </a:solidFill>
                <a:latin typeface="Roboto Bold" panose="02000000000000000000" pitchFamily="2" charset="0"/>
                <a:ea typeface="Roboto Bold" panose="02000000000000000000" pitchFamily="2" charset="0"/>
              </a:rPr>
              <a:t>Community</a:t>
            </a:r>
            <a:r>
              <a:rPr lang="en-US" sz="8000" spc="624" dirty="0">
                <a:solidFill>
                  <a:srgbClr val="FFB351"/>
                </a:solidFill>
                <a:latin typeface="Roboto Bold" panose="02000000000000000000" pitchFamily="2" charset="0"/>
                <a:ea typeface="Roboto Bold" panose="02000000000000000000" pitchFamily="2" charset="0"/>
              </a:rPr>
              <a:t> </a:t>
            </a:r>
            <a:r>
              <a:rPr lang="en-US" sz="8000" b="1" spc="624" dirty="0">
                <a:solidFill>
                  <a:srgbClr val="FFB351"/>
                </a:solidFill>
                <a:latin typeface="Roboto Bold" panose="02000000000000000000" pitchFamily="2" charset="0"/>
                <a:ea typeface="Roboto Bold" panose="02000000000000000000" pitchFamily="2" charset="0"/>
              </a:rPr>
              <a:t>Partners</a:t>
            </a:r>
          </a:p>
        </p:txBody>
      </p:sp>
      <p:sp>
        <p:nvSpPr>
          <p:cNvPr id="25" name="TextBox 25"/>
          <p:cNvSpPr txBox="1"/>
          <p:nvPr/>
        </p:nvSpPr>
        <p:spPr>
          <a:xfrm>
            <a:off x="12155670" y="9486900"/>
            <a:ext cx="5066068" cy="271039"/>
          </a:xfrm>
          <a:prstGeom prst="rect">
            <a:avLst/>
          </a:prstGeom>
        </p:spPr>
        <p:txBody>
          <a:bodyPr lIns="0" tIns="0" rIns="0" bIns="0" rtlCol="0" anchor="t">
            <a:spAutoFit/>
          </a:bodyPr>
          <a:lstStyle/>
          <a:p>
            <a:pPr marL="0" lvl="0" indent="0" algn="r">
              <a:lnSpc>
                <a:spcPts val="2050"/>
              </a:lnSpc>
              <a:spcBef>
                <a:spcPct val="0"/>
              </a:spcBef>
            </a:pPr>
            <a:r>
              <a:rPr lang="en-US" sz="2050">
                <a:solidFill>
                  <a:srgbClr val="D9D9D9"/>
                </a:solidFill>
                <a:latin typeface="Roboto"/>
              </a:rPr>
              <a:t>United Way of Wayne County</a:t>
            </a:r>
          </a:p>
        </p:txBody>
      </p:sp>
      <p:sp>
        <p:nvSpPr>
          <p:cNvPr id="26" name="TextBox 26"/>
          <p:cNvSpPr txBox="1"/>
          <p:nvPr/>
        </p:nvSpPr>
        <p:spPr>
          <a:xfrm>
            <a:off x="1028700" y="9486900"/>
            <a:ext cx="5099376" cy="271039"/>
          </a:xfrm>
          <a:prstGeom prst="rect">
            <a:avLst/>
          </a:prstGeom>
        </p:spPr>
        <p:txBody>
          <a:bodyPr lIns="0" tIns="0" rIns="0" bIns="0" rtlCol="0" anchor="t">
            <a:spAutoFit/>
          </a:bodyPr>
          <a:lstStyle/>
          <a:p>
            <a:pPr>
              <a:lnSpc>
                <a:spcPts val="2050"/>
              </a:lnSpc>
            </a:pPr>
            <a:r>
              <a:rPr lang="en-US" sz="2050">
                <a:solidFill>
                  <a:srgbClr val="D9D9D9"/>
                </a:solidFill>
                <a:latin typeface="Roboto"/>
              </a:rPr>
              <a:t>unitedwayne.org</a:t>
            </a:r>
          </a:p>
        </p:txBody>
      </p:sp>
      <p:sp>
        <p:nvSpPr>
          <p:cNvPr id="27" name="TextBox 27"/>
          <p:cNvSpPr txBox="1"/>
          <p:nvPr/>
        </p:nvSpPr>
        <p:spPr>
          <a:xfrm>
            <a:off x="2424404" y="3055400"/>
            <a:ext cx="5297937" cy="3412766"/>
          </a:xfrm>
          <a:prstGeom prst="rect">
            <a:avLst/>
          </a:prstGeom>
        </p:spPr>
        <p:txBody>
          <a:bodyPr lIns="0" tIns="0" rIns="0" bIns="0" rtlCol="0" anchor="t">
            <a:spAutoFit/>
          </a:bodyPr>
          <a:lstStyle/>
          <a:p>
            <a:pPr>
              <a:lnSpc>
                <a:spcPts val="5489"/>
              </a:lnSpc>
            </a:pPr>
            <a:r>
              <a:rPr lang="en-US" sz="3921" dirty="0">
                <a:solidFill>
                  <a:srgbClr val="005191"/>
                </a:solidFill>
                <a:latin typeface="Roboto Bold"/>
              </a:rPr>
              <a:t>United Way of Wayne County supports 20 programs from 14 agencies right here in our community!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010633" y="0"/>
            <a:ext cx="10277367" cy="2739331"/>
          </a:xfrm>
          <a:prstGeom prst="rect">
            <a:avLst/>
          </a:prstGeom>
          <a:solidFill>
            <a:srgbClr val="FFB351"/>
          </a:solidFill>
        </p:spPr>
      </p:sp>
      <p:sp>
        <p:nvSpPr>
          <p:cNvPr id="3" name="AutoShape 3"/>
          <p:cNvSpPr/>
          <p:nvPr/>
        </p:nvSpPr>
        <p:spPr>
          <a:xfrm>
            <a:off x="8741989" y="-1074230"/>
            <a:ext cx="9707244" cy="6665131"/>
          </a:xfrm>
          <a:prstGeom prst="rect">
            <a:avLst/>
          </a:prstGeom>
          <a:solidFill>
            <a:srgbClr val="000000">
              <a:alpha val="21961"/>
            </a:srgbClr>
          </a:solidFill>
        </p:spPr>
      </p:sp>
      <p:grpSp>
        <p:nvGrpSpPr>
          <p:cNvPr id="4" name="Group 4"/>
          <p:cNvGrpSpPr/>
          <p:nvPr/>
        </p:nvGrpSpPr>
        <p:grpSpPr>
          <a:xfrm>
            <a:off x="9071127" y="0"/>
            <a:ext cx="9971307" cy="5410021"/>
            <a:chOff x="0" y="0"/>
            <a:chExt cx="13295075" cy="7213362"/>
          </a:xfrm>
        </p:grpSpPr>
        <p:pic>
          <p:nvPicPr>
            <p:cNvPr id="5" name="Picture 5"/>
            <p:cNvPicPr>
              <a:picLocks noChangeAspect="1"/>
            </p:cNvPicPr>
            <p:nvPr/>
          </p:nvPicPr>
          <p:blipFill>
            <a:blip r:embed="rId2"/>
            <a:srcRect t="1557" b="1557"/>
            <a:stretch>
              <a:fillRect/>
            </a:stretch>
          </p:blipFill>
          <p:spPr>
            <a:xfrm>
              <a:off x="0" y="0"/>
              <a:ext cx="13295075" cy="7213362"/>
            </a:xfrm>
            <a:prstGeom prst="rect">
              <a:avLst/>
            </a:prstGeom>
          </p:spPr>
        </p:pic>
      </p:grpSp>
      <p:sp>
        <p:nvSpPr>
          <p:cNvPr id="6" name="AutoShape 6"/>
          <p:cNvSpPr/>
          <p:nvPr/>
        </p:nvSpPr>
        <p:spPr>
          <a:xfrm>
            <a:off x="-282420" y="9286875"/>
            <a:ext cx="18852841" cy="0"/>
          </a:xfrm>
          <a:prstGeom prst="line">
            <a:avLst/>
          </a:prstGeom>
          <a:ln w="28575" cap="rnd">
            <a:solidFill>
              <a:srgbClr val="D9D9D9"/>
            </a:solidFill>
            <a:prstDash val="solid"/>
            <a:headEnd type="none" w="sm" len="sm"/>
            <a:tailEnd type="none" w="sm" len="sm"/>
          </a:ln>
        </p:spPr>
      </p:sp>
      <p:sp>
        <p:nvSpPr>
          <p:cNvPr id="7" name="Freeform 7"/>
          <p:cNvSpPr/>
          <p:nvPr/>
        </p:nvSpPr>
        <p:spPr>
          <a:xfrm rot="-5400000">
            <a:off x="215412" y="124997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8" name="AutoShape 8"/>
          <p:cNvSpPr/>
          <p:nvPr/>
        </p:nvSpPr>
        <p:spPr>
          <a:xfrm rot="-5376337">
            <a:off x="-400441" y="3241875"/>
            <a:ext cx="2075766" cy="0"/>
          </a:xfrm>
          <a:prstGeom prst="line">
            <a:avLst/>
          </a:prstGeom>
          <a:ln w="28575" cap="rnd">
            <a:solidFill>
              <a:srgbClr val="539ED0">
                <a:alpha val="74902"/>
              </a:srgbClr>
            </a:solidFill>
            <a:prstDash val="solid"/>
            <a:headEnd type="none" w="sm" len="sm"/>
            <a:tailEnd type="none" w="sm" len="sm"/>
          </a:ln>
        </p:spPr>
      </p:sp>
      <p:sp>
        <p:nvSpPr>
          <p:cNvPr id="9" name="Freeform 9"/>
          <p:cNvSpPr/>
          <p:nvPr/>
        </p:nvSpPr>
        <p:spPr>
          <a:xfrm>
            <a:off x="14056780" y="8322474"/>
            <a:ext cx="3569174" cy="650139"/>
          </a:xfrm>
          <a:custGeom>
            <a:avLst/>
            <a:gdLst/>
            <a:ahLst/>
            <a:cxnLst/>
            <a:rect l="l" t="t" r="r" b="b"/>
            <a:pathLst>
              <a:path w="3569174" h="650139">
                <a:moveTo>
                  <a:pt x="0" y="0"/>
                </a:moveTo>
                <a:lnTo>
                  <a:pt x="3569175" y="0"/>
                </a:lnTo>
                <a:lnTo>
                  <a:pt x="3569175" y="650139"/>
                </a:lnTo>
                <a:lnTo>
                  <a:pt x="0" y="650139"/>
                </a:lnTo>
                <a:lnTo>
                  <a:pt x="0" y="0"/>
                </a:lnTo>
                <a:close/>
              </a:path>
            </a:pathLst>
          </a:custGeom>
          <a:blipFill>
            <a:blip r:embed="rId5"/>
            <a:stretch>
              <a:fillRect/>
            </a:stretch>
          </a:blipFill>
        </p:spPr>
      </p:sp>
      <p:sp>
        <p:nvSpPr>
          <p:cNvPr id="10" name="TextBox 10"/>
          <p:cNvSpPr txBox="1"/>
          <p:nvPr/>
        </p:nvSpPr>
        <p:spPr>
          <a:xfrm>
            <a:off x="12155670" y="9486900"/>
            <a:ext cx="5066068" cy="271039"/>
          </a:xfrm>
          <a:prstGeom prst="rect">
            <a:avLst/>
          </a:prstGeom>
        </p:spPr>
        <p:txBody>
          <a:bodyPr lIns="0" tIns="0" rIns="0" bIns="0" rtlCol="0" anchor="t">
            <a:spAutoFit/>
          </a:bodyPr>
          <a:lstStyle/>
          <a:p>
            <a:pPr marL="0" lvl="0" indent="0" algn="r">
              <a:lnSpc>
                <a:spcPts val="2050"/>
              </a:lnSpc>
              <a:spcBef>
                <a:spcPct val="0"/>
              </a:spcBef>
            </a:pPr>
            <a:r>
              <a:rPr lang="en-US" sz="2050">
                <a:solidFill>
                  <a:srgbClr val="D9D9D9"/>
                </a:solidFill>
                <a:latin typeface="Roboto"/>
              </a:rPr>
              <a:t>United Way of Wayne County</a:t>
            </a:r>
          </a:p>
        </p:txBody>
      </p:sp>
      <p:sp>
        <p:nvSpPr>
          <p:cNvPr id="11" name="TextBox 11"/>
          <p:cNvSpPr txBox="1"/>
          <p:nvPr/>
        </p:nvSpPr>
        <p:spPr>
          <a:xfrm>
            <a:off x="1028700" y="9486900"/>
            <a:ext cx="5099376" cy="271039"/>
          </a:xfrm>
          <a:prstGeom prst="rect">
            <a:avLst/>
          </a:prstGeom>
        </p:spPr>
        <p:txBody>
          <a:bodyPr lIns="0" tIns="0" rIns="0" bIns="0" rtlCol="0" anchor="t">
            <a:spAutoFit/>
          </a:bodyPr>
          <a:lstStyle/>
          <a:p>
            <a:pPr>
              <a:lnSpc>
                <a:spcPts val="2050"/>
              </a:lnSpc>
            </a:pPr>
            <a:r>
              <a:rPr lang="en-US" sz="2050">
                <a:solidFill>
                  <a:srgbClr val="D9D9D9"/>
                </a:solidFill>
                <a:latin typeface="Roboto"/>
              </a:rPr>
              <a:t>unitedwayne.org</a:t>
            </a:r>
          </a:p>
        </p:txBody>
      </p:sp>
      <p:sp>
        <p:nvSpPr>
          <p:cNvPr id="12" name="TextBox 12"/>
          <p:cNvSpPr txBox="1"/>
          <p:nvPr/>
        </p:nvSpPr>
        <p:spPr>
          <a:xfrm>
            <a:off x="1358314" y="1356179"/>
            <a:ext cx="7097448" cy="1025922"/>
          </a:xfrm>
          <a:prstGeom prst="rect">
            <a:avLst/>
          </a:prstGeom>
        </p:spPr>
        <p:txBody>
          <a:bodyPr lIns="0" tIns="0" rIns="0" bIns="0" rtlCol="0" anchor="t">
            <a:spAutoFit/>
          </a:bodyPr>
          <a:lstStyle/>
          <a:p>
            <a:pPr>
              <a:lnSpc>
                <a:spcPts val="8000"/>
              </a:lnSpc>
              <a:spcBef>
                <a:spcPct val="0"/>
              </a:spcBef>
            </a:pPr>
            <a:r>
              <a:rPr lang="en-US" sz="8000" b="1" dirty="0">
                <a:solidFill>
                  <a:srgbClr val="19598D"/>
                </a:solidFill>
                <a:latin typeface="Roboto Bold" panose="02000000000000000000" pitchFamily="2" charset="0"/>
                <a:ea typeface="Roboto Bold" panose="02000000000000000000" pitchFamily="2" charset="0"/>
              </a:rPr>
              <a:t>NC</a:t>
            </a:r>
            <a:r>
              <a:rPr lang="en-US" sz="8000" dirty="0">
                <a:solidFill>
                  <a:srgbClr val="19598D"/>
                </a:solidFill>
                <a:latin typeface="Roboto Bold" panose="02000000000000000000" pitchFamily="2" charset="0"/>
                <a:ea typeface="Roboto Bold" panose="02000000000000000000" pitchFamily="2" charset="0"/>
              </a:rPr>
              <a:t> </a:t>
            </a:r>
            <a:r>
              <a:rPr lang="en-US" sz="8000" b="1" dirty="0">
                <a:solidFill>
                  <a:srgbClr val="19598D"/>
                </a:solidFill>
                <a:latin typeface="Roboto Bold" panose="02000000000000000000" pitchFamily="2" charset="0"/>
                <a:ea typeface="Roboto Bold" panose="02000000000000000000" pitchFamily="2" charset="0"/>
              </a:rPr>
              <a:t>2-1-1</a:t>
            </a:r>
          </a:p>
        </p:txBody>
      </p:sp>
      <p:sp>
        <p:nvSpPr>
          <p:cNvPr id="13" name="TextBox 13"/>
          <p:cNvSpPr txBox="1"/>
          <p:nvPr/>
        </p:nvSpPr>
        <p:spPr>
          <a:xfrm>
            <a:off x="1242711" y="2657386"/>
            <a:ext cx="5421269" cy="6117933"/>
          </a:xfrm>
          <a:prstGeom prst="rect">
            <a:avLst/>
          </a:prstGeom>
        </p:spPr>
        <p:txBody>
          <a:bodyPr lIns="0" tIns="0" rIns="0" bIns="0" rtlCol="0" anchor="t">
            <a:spAutoFit/>
          </a:bodyPr>
          <a:lstStyle/>
          <a:p>
            <a:pPr algn="just">
              <a:lnSpc>
                <a:spcPts val="3499"/>
              </a:lnSpc>
            </a:pPr>
            <a:r>
              <a:rPr lang="en-US" sz="2499">
                <a:solidFill>
                  <a:srgbClr val="005191"/>
                </a:solidFill>
                <a:latin typeface="Roboto"/>
              </a:rPr>
              <a:t>In addition to the programs listed, United Way also supports 2-1-1, a health and human services call center. 2-1-1 is available 24/7, 365 days a year, and in multiple languages. Families and individuals can dial 2-1-1 to obtain free and confidential information pertaining to food, shelter, utility assistance, housing, parenting resources, healthcare, substance abuse, as well as specific resources for older adults and persons with disabilities, and much more.</a:t>
            </a:r>
          </a:p>
          <a:p>
            <a:pPr algn="just">
              <a:lnSpc>
                <a:spcPts val="3499"/>
              </a:lnSpc>
            </a:pPr>
            <a:endParaRPr lang="en-US" sz="2499">
              <a:solidFill>
                <a:srgbClr val="005191"/>
              </a:solidFill>
              <a:latin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D9D9D9"/>
            </a:solidFill>
            <a:prstDash val="solid"/>
            <a:headEnd type="none" w="sm" len="sm"/>
            <a:tailEnd type="none" w="sm" len="sm"/>
          </a:ln>
        </p:spPr>
      </p:sp>
      <p:sp>
        <p:nvSpPr>
          <p:cNvPr id="3" name="AutoShape 3"/>
          <p:cNvSpPr/>
          <p:nvPr/>
        </p:nvSpPr>
        <p:spPr>
          <a:xfrm>
            <a:off x="-5640384" y="7603408"/>
            <a:ext cx="16256977" cy="8229600"/>
          </a:xfrm>
          <a:prstGeom prst="rect">
            <a:avLst/>
          </a:prstGeom>
          <a:solidFill>
            <a:srgbClr val="005191"/>
          </a:solidFill>
        </p:spPr>
      </p:sp>
      <p:sp>
        <p:nvSpPr>
          <p:cNvPr id="4" name="AutoShape 4"/>
          <p:cNvSpPr/>
          <p:nvPr/>
        </p:nvSpPr>
        <p:spPr>
          <a:xfrm>
            <a:off x="8904338" y="7793616"/>
            <a:ext cx="9952845" cy="1782084"/>
          </a:xfrm>
          <a:prstGeom prst="rect">
            <a:avLst/>
          </a:prstGeom>
          <a:solidFill>
            <a:srgbClr val="FFB351"/>
          </a:solidFill>
        </p:spPr>
      </p:sp>
      <p:grpSp>
        <p:nvGrpSpPr>
          <p:cNvPr id="5" name="Group 5"/>
          <p:cNvGrpSpPr/>
          <p:nvPr/>
        </p:nvGrpSpPr>
        <p:grpSpPr>
          <a:xfrm>
            <a:off x="1155376" y="773436"/>
            <a:ext cx="6110295" cy="9041372"/>
            <a:chOff x="0" y="0"/>
            <a:chExt cx="8147059" cy="12055163"/>
          </a:xfrm>
        </p:grpSpPr>
        <p:pic>
          <p:nvPicPr>
            <p:cNvPr id="6" name="Picture 6"/>
            <p:cNvPicPr>
              <a:picLocks noChangeAspect="1"/>
            </p:cNvPicPr>
            <p:nvPr/>
          </p:nvPicPr>
          <p:blipFill>
            <a:blip r:embed="rId2"/>
            <a:srcRect t="676" b="676"/>
            <a:stretch>
              <a:fillRect/>
            </a:stretch>
          </p:blipFill>
          <p:spPr>
            <a:xfrm>
              <a:off x="0" y="0"/>
              <a:ext cx="8147059" cy="12055163"/>
            </a:xfrm>
            <a:prstGeom prst="rect">
              <a:avLst/>
            </a:prstGeom>
          </p:spPr>
        </p:pic>
      </p:grpSp>
      <p:sp>
        <p:nvSpPr>
          <p:cNvPr id="7" name="Freeform 7"/>
          <p:cNvSpPr/>
          <p:nvPr/>
        </p:nvSpPr>
        <p:spPr>
          <a:xfrm rot="-5400000">
            <a:off x="16731762" y="1410919"/>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AutoShape 8"/>
          <p:cNvSpPr/>
          <p:nvPr/>
        </p:nvSpPr>
        <p:spPr>
          <a:xfrm rot="-5400000">
            <a:off x="15939739" y="3593303"/>
            <a:ext cx="2456682" cy="0"/>
          </a:xfrm>
          <a:prstGeom prst="line">
            <a:avLst/>
          </a:prstGeom>
          <a:ln w="28575" cap="rnd">
            <a:solidFill>
              <a:srgbClr val="FF443B"/>
            </a:solidFill>
            <a:prstDash val="solid"/>
            <a:headEnd type="none" w="sm" len="sm"/>
            <a:tailEnd type="none" w="sm" len="sm"/>
          </a:ln>
        </p:spPr>
      </p:sp>
      <p:sp>
        <p:nvSpPr>
          <p:cNvPr id="9" name="TextBox 9"/>
          <p:cNvSpPr txBox="1"/>
          <p:nvPr/>
        </p:nvSpPr>
        <p:spPr>
          <a:xfrm>
            <a:off x="7742897" y="858141"/>
            <a:ext cx="6787591" cy="1073376"/>
          </a:xfrm>
          <a:prstGeom prst="rect">
            <a:avLst/>
          </a:prstGeom>
        </p:spPr>
        <p:txBody>
          <a:bodyPr lIns="0" tIns="0" rIns="0" bIns="0" rtlCol="0" anchor="t">
            <a:spAutoFit/>
          </a:bodyPr>
          <a:lstStyle/>
          <a:p>
            <a:pPr>
              <a:lnSpc>
                <a:spcPts val="8057"/>
              </a:lnSpc>
              <a:spcBef>
                <a:spcPct val="0"/>
              </a:spcBef>
            </a:pPr>
            <a:r>
              <a:rPr lang="en-US" sz="8057" b="1" dirty="0">
                <a:solidFill>
                  <a:srgbClr val="19598D"/>
                </a:solidFill>
                <a:latin typeface="Roboto Bold" panose="02000000000000000000" pitchFamily="2" charset="0"/>
                <a:ea typeface="Roboto Bold" panose="02000000000000000000" pitchFamily="2" charset="0"/>
              </a:rPr>
              <a:t>Nina</a:t>
            </a:r>
          </a:p>
        </p:txBody>
      </p:sp>
      <p:sp>
        <p:nvSpPr>
          <p:cNvPr id="10" name="TextBox 10"/>
          <p:cNvSpPr txBox="1"/>
          <p:nvPr/>
        </p:nvSpPr>
        <p:spPr>
          <a:xfrm>
            <a:off x="7742897" y="1900357"/>
            <a:ext cx="9165779" cy="5056517"/>
          </a:xfrm>
          <a:prstGeom prst="rect">
            <a:avLst/>
          </a:prstGeom>
        </p:spPr>
        <p:txBody>
          <a:bodyPr lIns="0" tIns="0" rIns="0" bIns="0" rtlCol="0" anchor="t">
            <a:spAutoFit/>
          </a:bodyPr>
          <a:lstStyle/>
          <a:p>
            <a:pPr algn="just">
              <a:lnSpc>
                <a:spcPts val="2898"/>
              </a:lnSpc>
            </a:pPr>
            <a:r>
              <a:rPr lang="en-US" sz="2100" dirty="0">
                <a:solidFill>
                  <a:srgbClr val="005191"/>
                </a:solidFill>
                <a:latin typeface="Roboto"/>
              </a:rPr>
              <a:t>I am a mother of three. In 2015 I found myself struggling financially. I couldn’t pay my bills and was about to get evicted from our home. I was lost and didn’t know what to do. I was referred to the Society of St. Vincent De Paul’s Emergency Assistance Program for help. Their support allowed me to become finically self-sufficient. I was able to begin working at Walmart and continued there for four years, but still needed a second job to help pay bills. I worked both jobs all while working towards my associate degree in human services. I was starting to feel more in control. However, in 2020, I found myself very sick. When tested, it turned out I was COVID-positive and couldn’t return to work for two weeks. This was a huge setback for me because without that income I found myself again unable to provide for my family. Fortunately, I was able to call on the Society of St. Vincent de Paul again and was provided with two months’ rent to get me back on track to self-sufficiency. </a:t>
            </a:r>
          </a:p>
        </p:txBody>
      </p:sp>
      <p:sp>
        <p:nvSpPr>
          <p:cNvPr id="11" name="TextBox 11"/>
          <p:cNvSpPr txBox="1"/>
          <p:nvPr/>
        </p:nvSpPr>
        <p:spPr>
          <a:xfrm>
            <a:off x="9453152" y="8022216"/>
            <a:ext cx="7879541" cy="1596858"/>
          </a:xfrm>
          <a:prstGeom prst="rect">
            <a:avLst/>
          </a:prstGeom>
        </p:spPr>
        <p:txBody>
          <a:bodyPr lIns="0" tIns="0" rIns="0" bIns="0" rtlCol="0" anchor="t">
            <a:spAutoFit/>
          </a:bodyPr>
          <a:lstStyle/>
          <a:p>
            <a:pPr algn="just">
              <a:lnSpc>
                <a:spcPts val="3174"/>
              </a:lnSpc>
            </a:pPr>
            <a:r>
              <a:rPr lang="en-US" sz="2499" dirty="0">
                <a:solidFill>
                  <a:srgbClr val="FFFFFF"/>
                </a:solidFill>
                <a:latin typeface="Roboto"/>
              </a:rPr>
              <a:t>This is a true success story, but without the work and support of United Way of Wayne County, this program would not exist. </a:t>
            </a:r>
          </a:p>
          <a:p>
            <a:pPr algn="just">
              <a:lnSpc>
                <a:spcPts val="3174"/>
              </a:lnSpc>
            </a:pPr>
            <a:endParaRPr lang="en-US" sz="2499" dirty="0">
              <a:solidFill>
                <a:srgbClr val="FFFFFF"/>
              </a:solidFill>
              <a:latin typeface="Roboto"/>
            </a:endParaRPr>
          </a:p>
        </p:txBody>
      </p:sp>
      <p:sp>
        <p:nvSpPr>
          <p:cNvPr id="12" name="TextBox 12"/>
          <p:cNvSpPr txBox="1"/>
          <p:nvPr/>
        </p:nvSpPr>
        <p:spPr>
          <a:xfrm>
            <a:off x="13051865" y="9852908"/>
            <a:ext cx="5066068" cy="271039"/>
          </a:xfrm>
          <a:prstGeom prst="rect">
            <a:avLst/>
          </a:prstGeom>
        </p:spPr>
        <p:txBody>
          <a:bodyPr lIns="0" tIns="0" rIns="0" bIns="0" rtlCol="0" anchor="t">
            <a:spAutoFit/>
          </a:bodyPr>
          <a:lstStyle/>
          <a:p>
            <a:pPr marL="0" lvl="0" indent="0" algn="r">
              <a:lnSpc>
                <a:spcPts val="2050"/>
              </a:lnSpc>
              <a:spcBef>
                <a:spcPct val="0"/>
              </a:spcBef>
            </a:pPr>
            <a:r>
              <a:rPr lang="en-US" sz="2050">
                <a:solidFill>
                  <a:srgbClr val="D9D9D9"/>
                </a:solidFill>
                <a:latin typeface="Roboto"/>
              </a:rPr>
              <a:t>United Way of Wayne County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6905215" y="1385687"/>
            <a:ext cx="844062" cy="211015"/>
          </a:xfrm>
          <a:custGeom>
            <a:avLst/>
            <a:gdLst/>
            <a:ahLst/>
            <a:cxnLst/>
            <a:rect l="l" t="t" r="r" b="b"/>
            <a:pathLst>
              <a:path w="844062" h="211015">
                <a:moveTo>
                  <a:pt x="0" y="0"/>
                </a:moveTo>
                <a:lnTo>
                  <a:pt x="844062" y="0"/>
                </a:lnTo>
                <a:lnTo>
                  <a:pt x="844062"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sp>
        <p:nvSpPr>
          <p:cNvPr id="3" name="AutoShape 3"/>
          <p:cNvSpPr/>
          <p:nvPr/>
        </p:nvSpPr>
        <p:spPr>
          <a:xfrm rot="-5376337">
            <a:off x="16289363" y="3377588"/>
            <a:ext cx="2075766" cy="0"/>
          </a:xfrm>
          <a:prstGeom prst="line">
            <a:avLst/>
          </a:prstGeom>
          <a:ln w="28575" cap="rnd">
            <a:solidFill>
              <a:srgbClr val="FFB351">
                <a:alpha val="74902"/>
              </a:srgbClr>
            </a:solidFill>
            <a:prstDash val="solid"/>
            <a:headEnd type="none" w="sm" len="sm"/>
            <a:tailEnd type="none" w="sm" len="sm"/>
          </a:ln>
        </p:spPr>
      </p:sp>
      <p:sp>
        <p:nvSpPr>
          <p:cNvPr id="4" name="AutoShape 4"/>
          <p:cNvSpPr/>
          <p:nvPr/>
        </p:nvSpPr>
        <p:spPr>
          <a:xfrm>
            <a:off x="232713" y="206336"/>
            <a:ext cx="6806655" cy="5693300"/>
          </a:xfrm>
          <a:prstGeom prst="rect">
            <a:avLst/>
          </a:prstGeom>
          <a:solidFill>
            <a:srgbClr val="000000">
              <a:alpha val="21961"/>
            </a:srgbClr>
          </a:solidFill>
        </p:spPr>
      </p:sp>
      <p:sp>
        <p:nvSpPr>
          <p:cNvPr id="5" name="AutoShape 5"/>
          <p:cNvSpPr/>
          <p:nvPr/>
        </p:nvSpPr>
        <p:spPr>
          <a:xfrm>
            <a:off x="-4427236" y="-1048695"/>
            <a:ext cx="11326129" cy="6805228"/>
          </a:xfrm>
          <a:prstGeom prst="rect">
            <a:avLst/>
          </a:prstGeom>
          <a:solidFill>
            <a:srgbClr val="005191"/>
          </a:solidFill>
        </p:spPr>
      </p:sp>
      <p:sp>
        <p:nvSpPr>
          <p:cNvPr id="6" name="TextBox 6"/>
          <p:cNvSpPr txBox="1"/>
          <p:nvPr/>
        </p:nvSpPr>
        <p:spPr>
          <a:xfrm>
            <a:off x="7696713" y="6436769"/>
            <a:ext cx="9378561" cy="1792713"/>
          </a:xfrm>
          <a:prstGeom prst="rect">
            <a:avLst/>
          </a:prstGeom>
        </p:spPr>
        <p:txBody>
          <a:bodyPr wrap="square" lIns="0" tIns="0" rIns="0" bIns="0" rtlCol="0" anchor="t">
            <a:spAutoFit/>
          </a:bodyPr>
          <a:lstStyle/>
          <a:p>
            <a:pPr algn="ctr">
              <a:lnSpc>
                <a:spcPts val="6832"/>
              </a:lnSpc>
            </a:pPr>
            <a:r>
              <a:rPr lang="en-US" sz="6832" b="1" dirty="0">
                <a:solidFill>
                  <a:srgbClr val="005191"/>
                </a:solidFill>
                <a:latin typeface="Roboto Condensed" panose="02000000000000000000" pitchFamily="2" charset="0"/>
                <a:ea typeface="Roboto Condensed" panose="02000000000000000000" pitchFamily="2" charset="0"/>
                <a:cs typeface="Roboto Condensed" panose="02000000000000000000" pitchFamily="2" charset="0"/>
              </a:rPr>
              <a:t>THANK YOU,</a:t>
            </a:r>
          </a:p>
          <a:p>
            <a:pPr algn="ctr">
              <a:lnSpc>
                <a:spcPts val="6832"/>
              </a:lnSpc>
            </a:pPr>
            <a:r>
              <a:rPr lang="en-US" sz="6832" b="1" dirty="0">
                <a:solidFill>
                  <a:srgbClr val="FFB351"/>
                </a:solidFill>
                <a:latin typeface="Roboto Condensed" panose="02000000000000000000" pitchFamily="2" charset="0"/>
                <a:ea typeface="Roboto Condensed" panose="02000000000000000000" pitchFamily="2" charset="0"/>
                <a:cs typeface="Roboto Condensed" panose="02000000000000000000" pitchFamily="2" charset="0"/>
              </a:rPr>
              <a:t>FOR YOUR SUPPORT!</a:t>
            </a:r>
          </a:p>
        </p:txBody>
      </p:sp>
      <p:sp>
        <p:nvSpPr>
          <p:cNvPr id="7" name="TextBox 7"/>
          <p:cNvSpPr txBox="1"/>
          <p:nvPr/>
        </p:nvSpPr>
        <p:spPr>
          <a:xfrm>
            <a:off x="364093" y="6398378"/>
            <a:ext cx="6306008" cy="422254"/>
          </a:xfrm>
          <a:prstGeom prst="rect">
            <a:avLst/>
          </a:prstGeom>
        </p:spPr>
        <p:txBody>
          <a:bodyPr lIns="0" tIns="0" rIns="0" bIns="0" rtlCol="0" anchor="t">
            <a:spAutoFit/>
          </a:bodyPr>
          <a:lstStyle/>
          <a:p>
            <a:pPr>
              <a:lnSpc>
                <a:spcPts val="3499"/>
              </a:lnSpc>
            </a:pPr>
            <a:r>
              <a:rPr lang="en-US" sz="2499">
                <a:solidFill>
                  <a:srgbClr val="005191"/>
                </a:solidFill>
                <a:latin typeface="Roboto"/>
              </a:rPr>
              <a:t>Contact us to get more info</a:t>
            </a:r>
          </a:p>
        </p:txBody>
      </p:sp>
      <p:sp>
        <p:nvSpPr>
          <p:cNvPr id="8" name="Freeform 8"/>
          <p:cNvSpPr/>
          <p:nvPr/>
        </p:nvSpPr>
        <p:spPr>
          <a:xfrm>
            <a:off x="364093" y="7077708"/>
            <a:ext cx="478506" cy="336749"/>
          </a:xfrm>
          <a:custGeom>
            <a:avLst/>
            <a:gdLst/>
            <a:ahLst/>
            <a:cxnLst/>
            <a:rect l="l" t="t" r="r" b="b"/>
            <a:pathLst>
              <a:path w="478506" h="336749">
                <a:moveTo>
                  <a:pt x="0" y="0"/>
                </a:moveTo>
                <a:lnTo>
                  <a:pt x="478506" y="0"/>
                </a:lnTo>
                <a:lnTo>
                  <a:pt x="478506" y="336749"/>
                </a:lnTo>
                <a:lnTo>
                  <a:pt x="0" y="336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64093" y="9070901"/>
            <a:ext cx="549347" cy="549349"/>
          </a:xfrm>
          <a:custGeom>
            <a:avLst/>
            <a:gdLst/>
            <a:ahLst/>
            <a:cxnLst/>
            <a:rect l="l" t="t" r="r" b="b"/>
            <a:pathLst>
              <a:path w="549347" h="549349">
                <a:moveTo>
                  <a:pt x="0" y="0"/>
                </a:moveTo>
                <a:lnTo>
                  <a:pt x="549346" y="0"/>
                </a:lnTo>
                <a:lnTo>
                  <a:pt x="549346" y="549349"/>
                </a:lnTo>
                <a:lnTo>
                  <a:pt x="0" y="5493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1349353" y="7011132"/>
            <a:ext cx="5799562" cy="422254"/>
          </a:xfrm>
          <a:prstGeom prst="rect">
            <a:avLst/>
          </a:prstGeom>
        </p:spPr>
        <p:txBody>
          <a:bodyPr lIns="0" tIns="0" rIns="0" bIns="0" rtlCol="0" anchor="t">
            <a:spAutoFit/>
          </a:bodyPr>
          <a:lstStyle/>
          <a:p>
            <a:pPr marL="0" lvl="0" indent="0">
              <a:lnSpc>
                <a:spcPts val="3499"/>
              </a:lnSpc>
              <a:spcBef>
                <a:spcPct val="0"/>
              </a:spcBef>
            </a:pPr>
            <a:r>
              <a:rPr lang="en-US" sz="2499" dirty="0">
                <a:solidFill>
                  <a:srgbClr val="005191"/>
                </a:solidFill>
                <a:latin typeface="Roboto"/>
              </a:rPr>
              <a:t>savannah@unitedwayne.org</a:t>
            </a:r>
          </a:p>
        </p:txBody>
      </p:sp>
      <p:sp>
        <p:nvSpPr>
          <p:cNvPr id="11" name="Freeform 11"/>
          <p:cNvSpPr/>
          <p:nvPr/>
        </p:nvSpPr>
        <p:spPr>
          <a:xfrm>
            <a:off x="396536" y="8419982"/>
            <a:ext cx="460420" cy="460420"/>
          </a:xfrm>
          <a:custGeom>
            <a:avLst/>
            <a:gdLst/>
            <a:ahLst/>
            <a:cxnLst/>
            <a:rect l="l" t="t" r="r" b="b"/>
            <a:pathLst>
              <a:path w="460420" h="460420">
                <a:moveTo>
                  <a:pt x="0" y="0"/>
                </a:moveTo>
                <a:lnTo>
                  <a:pt x="460420" y="0"/>
                </a:lnTo>
                <a:lnTo>
                  <a:pt x="460420" y="460419"/>
                </a:lnTo>
                <a:lnTo>
                  <a:pt x="0" y="460419"/>
                </a:lnTo>
                <a:lnTo>
                  <a:pt x="0" y="0"/>
                </a:lnTo>
                <a:close/>
              </a:path>
            </a:pathLst>
          </a:custGeom>
          <a:blipFill>
            <a:blip r:embed="rId8">
              <a:extLst>
                <a:ext uri="{96DAC541-7B7A-43D3-8B79-37D633B846F1}">
                  <asvg:svgBlip xmlns:asvg="http://schemas.microsoft.com/office/drawing/2016/SVG/main" r:embed="rId9"/>
                </a:ext>
              </a:extLst>
            </a:blip>
            <a:stretch>
              <a:fillRect t="-800" b="-800"/>
            </a:stretch>
          </a:blipFill>
        </p:spPr>
      </p:sp>
      <p:sp>
        <p:nvSpPr>
          <p:cNvPr id="12" name="TextBox 12"/>
          <p:cNvSpPr txBox="1"/>
          <p:nvPr/>
        </p:nvSpPr>
        <p:spPr>
          <a:xfrm>
            <a:off x="1372753" y="8415242"/>
            <a:ext cx="4991047" cy="422254"/>
          </a:xfrm>
          <a:prstGeom prst="rect">
            <a:avLst/>
          </a:prstGeom>
        </p:spPr>
        <p:txBody>
          <a:bodyPr lIns="0" tIns="0" rIns="0" bIns="0" rtlCol="0" anchor="t">
            <a:spAutoFit/>
          </a:bodyPr>
          <a:lstStyle/>
          <a:p>
            <a:pPr marL="0" lvl="0" indent="0">
              <a:lnSpc>
                <a:spcPts val="3499"/>
              </a:lnSpc>
              <a:spcBef>
                <a:spcPct val="0"/>
              </a:spcBef>
            </a:pPr>
            <a:r>
              <a:rPr lang="en-US" sz="2499">
                <a:solidFill>
                  <a:srgbClr val="005191"/>
                </a:solidFill>
                <a:latin typeface="Roboto"/>
              </a:rPr>
              <a:t>919-735-3591</a:t>
            </a:r>
          </a:p>
        </p:txBody>
      </p:sp>
      <p:sp>
        <p:nvSpPr>
          <p:cNvPr id="13" name="Freeform 13"/>
          <p:cNvSpPr/>
          <p:nvPr/>
        </p:nvSpPr>
        <p:spPr>
          <a:xfrm>
            <a:off x="364093" y="7604536"/>
            <a:ext cx="437462" cy="624946"/>
          </a:xfrm>
          <a:custGeom>
            <a:avLst/>
            <a:gdLst/>
            <a:ahLst/>
            <a:cxnLst/>
            <a:rect l="l" t="t" r="r" b="b"/>
            <a:pathLst>
              <a:path w="437462" h="624946">
                <a:moveTo>
                  <a:pt x="0" y="0"/>
                </a:moveTo>
                <a:lnTo>
                  <a:pt x="437462" y="0"/>
                </a:lnTo>
                <a:lnTo>
                  <a:pt x="437462" y="624946"/>
                </a:lnTo>
                <a:lnTo>
                  <a:pt x="0" y="6249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TextBox 14"/>
          <p:cNvSpPr txBox="1"/>
          <p:nvPr/>
        </p:nvSpPr>
        <p:spPr>
          <a:xfrm>
            <a:off x="1349353" y="7682059"/>
            <a:ext cx="5722459" cy="422254"/>
          </a:xfrm>
          <a:prstGeom prst="rect">
            <a:avLst/>
          </a:prstGeom>
        </p:spPr>
        <p:txBody>
          <a:bodyPr lIns="0" tIns="0" rIns="0" bIns="0" rtlCol="0" anchor="t">
            <a:spAutoFit/>
          </a:bodyPr>
          <a:lstStyle/>
          <a:p>
            <a:pPr marL="0" lvl="0" indent="0">
              <a:lnSpc>
                <a:spcPts val="3499"/>
              </a:lnSpc>
              <a:spcBef>
                <a:spcPct val="0"/>
              </a:spcBef>
            </a:pPr>
            <a:r>
              <a:rPr lang="en-US" sz="2499">
                <a:solidFill>
                  <a:srgbClr val="005191"/>
                </a:solidFill>
                <a:latin typeface="Roboto"/>
              </a:rPr>
              <a:t>2803 Cashwell Drive, Ste B, Goldsboro</a:t>
            </a:r>
          </a:p>
        </p:txBody>
      </p:sp>
      <p:sp>
        <p:nvSpPr>
          <p:cNvPr id="15" name="TextBox 15"/>
          <p:cNvSpPr txBox="1"/>
          <p:nvPr/>
        </p:nvSpPr>
        <p:spPr>
          <a:xfrm>
            <a:off x="1309420" y="9110626"/>
            <a:ext cx="5729948" cy="422254"/>
          </a:xfrm>
          <a:prstGeom prst="rect">
            <a:avLst/>
          </a:prstGeom>
        </p:spPr>
        <p:txBody>
          <a:bodyPr lIns="0" tIns="0" rIns="0" bIns="0" rtlCol="0" anchor="t">
            <a:spAutoFit/>
          </a:bodyPr>
          <a:lstStyle/>
          <a:p>
            <a:pPr marL="0" lvl="0" indent="0" algn="l">
              <a:lnSpc>
                <a:spcPts val="3499"/>
              </a:lnSpc>
              <a:spcBef>
                <a:spcPct val="0"/>
              </a:spcBef>
            </a:pPr>
            <a:r>
              <a:rPr lang="en-US" sz="2499">
                <a:solidFill>
                  <a:srgbClr val="005191"/>
                </a:solidFill>
                <a:latin typeface="Roboto"/>
              </a:rPr>
              <a:t>unitedwayne.org</a:t>
            </a:r>
          </a:p>
        </p:txBody>
      </p:sp>
      <p:grpSp>
        <p:nvGrpSpPr>
          <p:cNvPr id="16" name="Group 16"/>
          <p:cNvGrpSpPr/>
          <p:nvPr/>
        </p:nvGrpSpPr>
        <p:grpSpPr>
          <a:xfrm>
            <a:off x="582824" y="206336"/>
            <a:ext cx="5550197" cy="5550197"/>
            <a:chOff x="0" y="0"/>
            <a:chExt cx="7400263" cy="7400263"/>
          </a:xfrm>
        </p:grpSpPr>
        <p:sp>
          <p:nvSpPr>
            <p:cNvPr id="17" name="Freeform 17"/>
            <p:cNvSpPr/>
            <p:nvPr/>
          </p:nvSpPr>
          <p:spPr>
            <a:xfrm>
              <a:off x="0" y="0"/>
              <a:ext cx="7400263" cy="7400263"/>
            </a:xfrm>
            <a:custGeom>
              <a:avLst/>
              <a:gdLst/>
              <a:ahLst/>
              <a:cxnLst/>
              <a:rect l="l" t="t" r="r" b="b"/>
              <a:pathLst>
                <a:path w="7400263" h="7400263">
                  <a:moveTo>
                    <a:pt x="0" y="0"/>
                  </a:moveTo>
                  <a:lnTo>
                    <a:pt x="7400263" y="0"/>
                  </a:lnTo>
                  <a:lnTo>
                    <a:pt x="7400263" y="7400263"/>
                  </a:lnTo>
                  <a:lnTo>
                    <a:pt x="0" y="7400263"/>
                  </a:lnTo>
                  <a:lnTo>
                    <a:pt x="0" y="0"/>
                  </a:lnTo>
                  <a:close/>
                </a:path>
              </a:pathLst>
            </a:custGeom>
            <a:blipFill>
              <a:blip r:embed="rId12"/>
              <a:stretch>
                <a:fillRect/>
              </a:stretch>
            </a:blipFill>
          </p:spPr>
        </p:sp>
        <p:sp>
          <p:nvSpPr>
            <p:cNvPr id="18" name="TextBox 18"/>
            <p:cNvSpPr txBox="1"/>
            <p:nvPr/>
          </p:nvSpPr>
          <p:spPr>
            <a:xfrm>
              <a:off x="3023163" y="3084052"/>
              <a:ext cx="3243454" cy="772683"/>
            </a:xfrm>
            <a:prstGeom prst="rect">
              <a:avLst/>
            </a:prstGeom>
          </p:spPr>
          <p:txBody>
            <a:bodyPr lIns="0" tIns="0" rIns="0" bIns="0" rtlCol="0" anchor="t">
              <a:spAutoFit/>
            </a:bodyPr>
            <a:lstStyle/>
            <a:p>
              <a:pPr>
                <a:lnSpc>
                  <a:spcPts val="4869"/>
                </a:lnSpc>
              </a:pPr>
              <a:r>
                <a:rPr lang="en-US" sz="3477">
                  <a:solidFill>
                    <a:srgbClr val="FFFFFF"/>
                  </a:solidFill>
                  <a:latin typeface="Roboto Bold"/>
                </a:rPr>
                <a:t>THE STORY</a:t>
              </a:r>
            </a:p>
          </p:txBody>
        </p:sp>
        <p:sp>
          <p:nvSpPr>
            <p:cNvPr id="19" name="Freeform 19"/>
            <p:cNvSpPr/>
            <p:nvPr/>
          </p:nvSpPr>
          <p:spPr>
            <a:xfrm>
              <a:off x="2866592" y="4032308"/>
              <a:ext cx="478114" cy="509644"/>
            </a:xfrm>
            <a:custGeom>
              <a:avLst/>
              <a:gdLst/>
              <a:ahLst/>
              <a:cxnLst/>
              <a:rect l="l" t="t" r="r" b="b"/>
              <a:pathLst>
                <a:path w="478114" h="509644">
                  <a:moveTo>
                    <a:pt x="0" y="0"/>
                  </a:moveTo>
                  <a:lnTo>
                    <a:pt x="478114" y="0"/>
                  </a:lnTo>
                  <a:lnTo>
                    <a:pt x="478114" y="509644"/>
                  </a:lnTo>
                  <a:lnTo>
                    <a:pt x="0" y="509644"/>
                  </a:lnTo>
                  <a:lnTo>
                    <a:pt x="0" y="0"/>
                  </a:lnTo>
                  <a:close/>
                </a:path>
              </a:pathLst>
            </a:custGeom>
            <a:blipFill>
              <a:blip r:embed="rId13"/>
              <a:stretch>
                <a:fillRect l="-1302" t="-217" b="-217"/>
              </a:stretch>
            </a:blipFill>
          </p:spPr>
        </p:sp>
        <p:sp>
          <p:nvSpPr>
            <p:cNvPr id="20" name="TextBox 20"/>
            <p:cNvSpPr txBox="1"/>
            <p:nvPr/>
          </p:nvSpPr>
          <p:spPr>
            <a:xfrm>
              <a:off x="3347567" y="3867211"/>
              <a:ext cx="578769" cy="763515"/>
            </a:xfrm>
            <a:prstGeom prst="rect">
              <a:avLst/>
            </a:prstGeom>
          </p:spPr>
          <p:txBody>
            <a:bodyPr lIns="0" tIns="0" rIns="0" bIns="0" rtlCol="0" anchor="t">
              <a:spAutoFit/>
            </a:bodyPr>
            <a:lstStyle/>
            <a:p>
              <a:pPr>
                <a:lnSpc>
                  <a:spcPts val="4858"/>
                </a:lnSpc>
              </a:pPr>
              <a:r>
                <a:rPr lang="en-US" sz="3470" spc="284">
                  <a:solidFill>
                    <a:srgbClr val="FFFFFF"/>
                  </a:solidFill>
                  <a:latin typeface="Roboto Bold"/>
                </a:rPr>
                <a:t>F</a:t>
              </a:r>
            </a:p>
          </p:txBody>
        </p:sp>
        <p:sp>
          <p:nvSpPr>
            <p:cNvPr id="21" name="TextBox 21"/>
            <p:cNvSpPr txBox="1"/>
            <p:nvPr/>
          </p:nvSpPr>
          <p:spPr>
            <a:xfrm>
              <a:off x="3581346" y="3861030"/>
              <a:ext cx="2841841" cy="763515"/>
            </a:xfrm>
            <a:prstGeom prst="rect">
              <a:avLst/>
            </a:prstGeom>
          </p:spPr>
          <p:txBody>
            <a:bodyPr lIns="0" tIns="0" rIns="0" bIns="0" rtlCol="0" anchor="t">
              <a:spAutoFit/>
            </a:bodyPr>
            <a:lstStyle/>
            <a:p>
              <a:pPr algn="ctr">
                <a:lnSpc>
                  <a:spcPts val="4858"/>
                </a:lnSpc>
              </a:pPr>
              <a:r>
                <a:rPr lang="en-US" sz="3470">
                  <a:solidFill>
                    <a:srgbClr val="FFFFFF"/>
                  </a:solidFill>
                  <a:latin typeface="Roboto Bold"/>
                </a:rPr>
                <a:t>CHANGE</a:t>
              </a:r>
            </a:p>
          </p:txBody>
        </p:sp>
        <p:sp>
          <p:nvSpPr>
            <p:cNvPr id="22" name="TextBox 22"/>
            <p:cNvSpPr txBox="1"/>
            <p:nvPr/>
          </p:nvSpPr>
          <p:spPr>
            <a:xfrm>
              <a:off x="2518709" y="2340391"/>
              <a:ext cx="4252362" cy="763515"/>
            </a:xfrm>
            <a:prstGeom prst="rect">
              <a:avLst/>
            </a:prstGeom>
          </p:spPr>
          <p:txBody>
            <a:bodyPr lIns="0" tIns="0" rIns="0" bIns="0" rtlCol="0" anchor="t">
              <a:spAutoFit/>
            </a:bodyPr>
            <a:lstStyle/>
            <a:p>
              <a:pPr>
                <a:lnSpc>
                  <a:spcPts val="4858"/>
                </a:lnSpc>
              </a:pPr>
              <a:r>
                <a:rPr lang="en-US" sz="3470">
                  <a:solidFill>
                    <a:srgbClr val="FFFFFF"/>
                  </a:solidFill>
                  <a:latin typeface="Roboto Bold"/>
                </a:rPr>
                <a:t>UNITED, WE'RE</a:t>
              </a:r>
            </a:p>
          </p:txBody>
        </p:sp>
      </p:grpSp>
      <p:sp>
        <p:nvSpPr>
          <p:cNvPr id="23" name="Freeform 23"/>
          <p:cNvSpPr/>
          <p:nvPr/>
        </p:nvSpPr>
        <p:spPr>
          <a:xfrm>
            <a:off x="7525943" y="9308634"/>
            <a:ext cx="3236114" cy="589471"/>
          </a:xfrm>
          <a:custGeom>
            <a:avLst/>
            <a:gdLst/>
            <a:ahLst/>
            <a:cxnLst/>
            <a:rect l="l" t="t" r="r" b="b"/>
            <a:pathLst>
              <a:path w="3236114" h="589471">
                <a:moveTo>
                  <a:pt x="0" y="0"/>
                </a:moveTo>
                <a:lnTo>
                  <a:pt x="3236114" y="0"/>
                </a:lnTo>
                <a:lnTo>
                  <a:pt x="3236114" y="589471"/>
                </a:lnTo>
                <a:lnTo>
                  <a:pt x="0" y="589471"/>
                </a:lnTo>
                <a:lnTo>
                  <a:pt x="0" y="0"/>
                </a:lnTo>
                <a:close/>
              </a:path>
            </a:pathLst>
          </a:custGeom>
          <a:blipFill>
            <a:blip r:embed="rId14"/>
            <a:stretch>
              <a:fillRect/>
            </a:stretch>
          </a:blipFill>
        </p:spPr>
      </p:sp>
      <p:sp>
        <p:nvSpPr>
          <p:cNvPr id="24" name="TextBox 24"/>
          <p:cNvSpPr txBox="1"/>
          <p:nvPr/>
        </p:nvSpPr>
        <p:spPr>
          <a:xfrm>
            <a:off x="12155670" y="9486900"/>
            <a:ext cx="5066068" cy="271039"/>
          </a:xfrm>
          <a:prstGeom prst="rect">
            <a:avLst/>
          </a:prstGeom>
        </p:spPr>
        <p:txBody>
          <a:bodyPr lIns="0" tIns="0" rIns="0" bIns="0" rtlCol="0" anchor="t">
            <a:spAutoFit/>
          </a:bodyPr>
          <a:lstStyle/>
          <a:p>
            <a:pPr marL="0" lvl="0" indent="0" algn="r">
              <a:lnSpc>
                <a:spcPts val="2050"/>
              </a:lnSpc>
              <a:spcBef>
                <a:spcPct val="0"/>
              </a:spcBef>
            </a:pPr>
            <a:r>
              <a:rPr lang="en-US" sz="2050">
                <a:solidFill>
                  <a:srgbClr val="D9D9D9"/>
                </a:solidFill>
                <a:latin typeface="Roboto"/>
              </a:rPr>
              <a:t>United Way of Wayne County</a:t>
            </a:r>
          </a:p>
        </p:txBody>
      </p:sp>
      <p:sp>
        <p:nvSpPr>
          <p:cNvPr id="25" name="TextBox 25"/>
          <p:cNvSpPr txBox="1"/>
          <p:nvPr/>
        </p:nvSpPr>
        <p:spPr>
          <a:xfrm>
            <a:off x="8031185" y="1464402"/>
            <a:ext cx="8721067" cy="3133099"/>
          </a:xfrm>
          <a:prstGeom prst="rect">
            <a:avLst/>
          </a:prstGeom>
        </p:spPr>
        <p:txBody>
          <a:bodyPr lIns="0" tIns="0" rIns="0" bIns="0" rtlCol="0" anchor="t">
            <a:spAutoFit/>
          </a:bodyPr>
          <a:lstStyle/>
          <a:p>
            <a:pPr algn="ctr">
              <a:lnSpc>
                <a:spcPts val="4199"/>
              </a:lnSpc>
            </a:pPr>
            <a:r>
              <a:rPr lang="en-US" sz="2999" dirty="0">
                <a:solidFill>
                  <a:srgbClr val="005191"/>
                </a:solidFill>
                <a:latin typeface="Roboto Bold"/>
              </a:rPr>
              <a:t>By pledging only one hour of pay per month starting in 2024, you can help rewrite the success of one’s life. United Way of Wayne County's goal is to rewrite the stories of 17,000 lives. They invites you to be the story of change. It starts with you and ends with improving lives in our community.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860</Words>
  <Application>Microsoft Office PowerPoint</Application>
  <PresentationFormat>Custom</PresentationFormat>
  <Paragraphs>51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Roboto Italics</vt:lpstr>
      <vt:lpstr>Arial</vt:lpstr>
      <vt:lpstr>Calibri</vt:lpstr>
      <vt:lpstr>Roboto Bold</vt:lpstr>
      <vt:lpstr>League Gothic</vt:lpstr>
      <vt:lpstr>Roboto</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Way of Wayne County</dc:title>
  <cp:lastModifiedBy>Savannah Barwick</cp:lastModifiedBy>
  <cp:revision>2</cp:revision>
  <dcterms:created xsi:type="dcterms:W3CDTF">2006-08-16T00:00:00Z</dcterms:created>
  <dcterms:modified xsi:type="dcterms:W3CDTF">2023-08-02T12:09:25Z</dcterms:modified>
  <dc:identifier>DAFp2F9uto8</dc:identifier>
</cp:coreProperties>
</file>